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6" r:id="rId2"/>
    <p:sldId id="280" r:id="rId3"/>
    <p:sldId id="257" r:id="rId4"/>
    <p:sldId id="258" r:id="rId5"/>
    <p:sldId id="261" r:id="rId6"/>
    <p:sldId id="263" r:id="rId7"/>
    <p:sldId id="289" r:id="rId8"/>
    <p:sldId id="277" r:id="rId9"/>
    <p:sldId id="307" r:id="rId10"/>
    <p:sldId id="265" r:id="rId11"/>
    <p:sldId id="267" r:id="rId12"/>
    <p:sldId id="270" r:id="rId13"/>
    <p:sldId id="271" r:id="rId14"/>
    <p:sldId id="274" r:id="rId15"/>
    <p:sldId id="273" r:id="rId16"/>
    <p:sldId id="276" r:id="rId17"/>
    <p:sldId id="283" r:id="rId18"/>
    <p:sldId id="296" r:id="rId19"/>
    <p:sldId id="275" r:id="rId20"/>
    <p:sldId id="278" r:id="rId21"/>
    <p:sldId id="279" r:id="rId22"/>
    <p:sldId id="305" r:id="rId23"/>
    <p:sldId id="281" r:id="rId24"/>
    <p:sldId id="284" r:id="rId25"/>
    <p:sldId id="313" r:id="rId26"/>
    <p:sldId id="285" r:id="rId27"/>
    <p:sldId id="295" r:id="rId28"/>
    <p:sldId id="288" r:id="rId29"/>
    <p:sldId id="286" r:id="rId30"/>
    <p:sldId id="314" r:id="rId31"/>
    <p:sldId id="291" r:id="rId32"/>
    <p:sldId id="292" r:id="rId33"/>
    <p:sldId id="293" r:id="rId34"/>
    <p:sldId id="290" r:id="rId35"/>
    <p:sldId id="294" r:id="rId36"/>
    <p:sldId id="318" r:id="rId37"/>
    <p:sldId id="320" r:id="rId38"/>
    <p:sldId id="315" r:id="rId39"/>
    <p:sldId id="316" r:id="rId40"/>
    <p:sldId id="298" r:id="rId41"/>
    <p:sldId id="321" r:id="rId42"/>
    <p:sldId id="322" r:id="rId43"/>
    <p:sldId id="323" r:id="rId44"/>
    <p:sldId id="300" r:id="rId45"/>
    <p:sldId id="301" r:id="rId46"/>
    <p:sldId id="302" r:id="rId47"/>
    <p:sldId id="303" r:id="rId48"/>
    <p:sldId id="324" r:id="rId49"/>
    <p:sldId id="325" r:id="rId50"/>
    <p:sldId id="326" r:id="rId51"/>
    <p:sldId id="327" r:id="rId52"/>
    <p:sldId id="328" r:id="rId53"/>
    <p:sldId id="306" r:id="rId54"/>
    <p:sldId id="308" r:id="rId55"/>
    <p:sldId id="309" r:id="rId56"/>
    <p:sldId id="312" r:id="rId57"/>
    <p:sldId id="311" r:id="rId58"/>
    <p:sldId id="310" r:id="rId59"/>
    <p:sldId id="329" r:id="rId60"/>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0" autoAdjust="0"/>
    <p:restoredTop sz="92080" autoAdjust="0"/>
  </p:normalViewPr>
  <p:slideViewPr>
    <p:cSldViewPr snapToGrid="0">
      <p:cViewPr varScale="1">
        <p:scale>
          <a:sx n="116" d="100"/>
          <a:sy n="116" d="100"/>
        </p:scale>
        <p:origin x="126" y="29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2020/9/13</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a:t>
            </a:fld>
            <a:endParaRPr kumimoji="1" lang="ja-JP" altLang="en-US"/>
          </a:p>
        </p:txBody>
      </p:sp>
    </p:spTree>
    <p:extLst>
      <p:ext uri="{BB962C8B-B14F-4D97-AF65-F5344CB8AC3E}">
        <p14:creationId xmlns:p14="http://schemas.microsoft.com/office/powerpoint/2010/main" val="2533269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21</a:t>
            </a:fld>
            <a:endParaRPr kumimoji="1" lang="ja-JP" altLang="en-US"/>
          </a:p>
        </p:txBody>
      </p:sp>
    </p:spTree>
    <p:extLst>
      <p:ext uri="{BB962C8B-B14F-4D97-AF65-F5344CB8AC3E}">
        <p14:creationId xmlns:p14="http://schemas.microsoft.com/office/powerpoint/2010/main" val="3257050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23</a:t>
            </a:fld>
            <a:endParaRPr kumimoji="1" lang="ja-JP" altLang="en-US"/>
          </a:p>
        </p:txBody>
      </p:sp>
    </p:spTree>
    <p:extLst>
      <p:ext uri="{BB962C8B-B14F-4D97-AF65-F5344CB8AC3E}">
        <p14:creationId xmlns:p14="http://schemas.microsoft.com/office/powerpoint/2010/main" val="2687409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24</a:t>
            </a:fld>
            <a:endParaRPr kumimoji="1" lang="ja-JP" altLang="en-US"/>
          </a:p>
        </p:txBody>
      </p:sp>
    </p:spTree>
    <p:extLst>
      <p:ext uri="{BB962C8B-B14F-4D97-AF65-F5344CB8AC3E}">
        <p14:creationId xmlns:p14="http://schemas.microsoft.com/office/powerpoint/2010/main" val="2374104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3780790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3542603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27</a:t>
            </a:fld>
            <a:endParaRPr kumimoji="1" lang="ja-JP" altLang="en-US"/>
          </a:p>
        </p:txBody>
      </p:sp>
    </p:spTree>
    <p:extLst>
      <p:ext uri="{BB962C8B-B14F-4D97-AF65-F5344CB8AC3E}">
        <p14:creationId xmlns:p14="http://schemas.microsoft.com/office/powerpoint/2010/main" val="3352651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28</a:t>
            </a:fld>
            <a:endParaRPr kumimoji="1" lang="ja-JP" altLang="en-US"/>
          </a:p>
        </p:txBody>
      </p:sp>
    </p:spTree>
    <p:extLst>
      <p:ext uri="{BB962C8B-B14F-4D97-AF65-F5344CB8AC3E}">
        <p14:creationId xmlns:p14="http://schemas.microsoft.com/office/powerpoint/2010/main" val="2012619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30</a:t>
            </a:fld>
            <a:endParaRPr kumimoji="1" lang="ja-JP" altLang="en-US"/>
          </a:p>
        </p:txBody>
      </p:sp>
    </p:spTree>
    <p:extLst>
      <p:ext uri="{BB962C8B-B14F-4D97-AF65-F5344CB8AC3E}">
        <p14:creationId xmlns:p14="http://schemas.microsoft.com/office/powerpoint/2010/main" val="4237637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31</a:t>
            </a:fld>
            <a:endParaRPr kumimoji="1" lang="ja-JP" altLang="en-US"/>
          </a:p>
        </p:txBody>
      </p:sp>
    </p:spTree>
    <p:extLst>
      <p:ext uri="{BB962C8B-B14F-4D97-AF65-F5344CB8AC3E}">
        <p14:creationId xmlns:p14="http://schemas.microsoft.com/office/powerpoint/2010/main" val="612994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193483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792425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3846717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932147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36</a:t>
            </a:fld>
            <a:endParaRPr kumimoji="1" lang="ja-JP" altLang="en-US"/>
          </a:p>
        </p:txBody>
      </p:sp>
    </p:spTree>
    <p:extLst>
      <p:ext uri="{BB962C8B-B14F-4D97-AF65-F5344CB8AC3E}">
        <p14:creationId xmlns:p14="http://schemas.microsoft.com/office/powerpoint/2010/main" val="260506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970534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2411084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1770655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42</a:t>
            </a:fld>
            <a:endParaRPr kumimoji="1" lang="ja-JP" altLang="en-US"/>
          </a:p>
        </p:txBody>
      </p:sp>
    </p:spTree>
    <p:extLst>
      <p:ext uri="{BB962C8B-B14F-4D97-AF65-F5344CB8AC3E}">
        <p14:creationId xmlns:p14="http://schemas.microsoft.com/office/powerpoint/2010/main" val="764728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a:t>
            </a:fld>
            <a:endParaRPr kumimoji="1" lang="ja-JP" altLang="en-US"/>
          </a:p>
        </p:txBody>
      </p:sp>
    </p:spTree>
    <p:extLst>
      <p:ext uri="{BB962C8B-B14F-4D97-AF65-F5344CB8AC3E}">
        <p14:creationId xmlns:p14="http://schemas.microsoft.com/office/powerpoint/2010/main" val="405079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43</a:t>
            </a:fld>
            <a:endParaRPr kumimoji="1" lang="ja-JP" altLang="en-US"/>
          </a:p>
        </p:txBody>
      </p:sp>
    </p:spTree>
    <p:extLst>
      <p:ext uri="{BB962C8B-B14F-4D97-AF65-F5344CB8AC3E}">
        <p14:creationId xmlns:p14="http://schemas.microsoft.com/office/powerpoint/2010/main" val="2053028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1853536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286654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90936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122782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426293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38644680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1826543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52</a:t>
            </a:fld>
            <a:endParaRPr kumimoji="1" lang="ja-JP" altLang="en-US"/>
          </a:p>
        </p:txBody>
      </p:sp>
    </p:spTree>
    <p:extLst>
      <p:ext uri="{BB962C8B-B14F-4D97-AF65-F5344CB8AC3E}">
        <p14:creationId xmlns:p14="http://schemas.microsoft.com/office/powerpoint/2010/main" val="3997033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53</a:t>
            </a:fld>
            <a:endParaRPr kumimoji="1" lang="ja-JP" altLang="en-US"/>
          </a:p>
        </p:txBody>
      </p:sp>
    </p:spTree>
    <p:extLst>
      <p:ext uri="{BB962C8B-B14F-4D97-AF65-F5344CB8AC3E}">
        <p14:creationId xmlns:p14="http://schemas.microsoft.com/office/powerpoint/2010/main" val="3751255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3767547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3228158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17</a:t>
            </a:fld>
            <a:endParaRPr kumimoji="1" lang="ja-JP" altLang="en-US"/>
          </a:p>
        </p:txBody>
      </p:sp>
    </p:spTree>
    <p:extLst>
      <p:ext uri="{BB962C8B-B14F-4D97-AF65-F5344CB8AC3E}">
        <p14:creationId xmlns:p14="http://schemas.microsoft.com/office/powerpoint/2010/main" val="2354756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18</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E8D055E-AEB9-4DE6-9384-B74989EDA2CE}" type="datetimeFigureOut">
              <a:rPr kumimoji="1" lang="ja-JP" altLang="en-US" smtClean="0"/>
              <a:t>2020/9/13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E8D055E-AEB9-4DE6-9384-B74989EDA2CE}" type="datetimeFigureOut">
              <a:rPr kumimoji="1" lang="ja-JP" altLang="en-US" smtClean="0"/>
              <a:t>2020/9/13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E8D055E-AEB9-4DE6-9384-B74989EDA2CE}" type="datetimeFigureOut">
              <a:rPr kumimoji="1" lang="ja-JP" altLang="en-US" smtClean="0"/>
              <a:t>2020/9/13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E8D055E-AEB9-4DE6-9384-B74989EDA2CE}" type="datetimeFigureOut">
              <a:rPr kumimoji="1" lang="ja-JP" altLang="en-US" smtClean="0"/>
              <a:t>2020/9/13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E8D055E-AEB9-4DE6-9384-B74989EDA2CE}" type="datetimeFigureOut">
              <a:rPr kumimoji="1" lang="ja-JP" altLang="en-US" smtClean="0"/>
              <a:t>2020/9/13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3E8D055E-AEB9-4DE6-9384-B74989EDA2CE}" type="datetimeFigureOut">
              <a:rPr kumimoji="1" lang="ja-JP" altLang="en-US" smtClean="0"/>
              <a:t>2020/9/13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E8D055E-AEB9-4DE6-9384-B74989EDA2CE}" type="datetimeFigureOut">
              <a:rPr kumimoji="1" lang="ja-JP" altLang="en-US" smtClean="0"/>
              <a:t>2020/9/13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3E8D055E-AEB9-4DE6-9384-B74989EDA2CE}" type="datetimeFigureOut">
              <a:rPr kumimoji="1" lang="ja-JP" altLang="en-US" smtClean="0"/>
              <a:t>2020/9/13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D055E-AEB9-4DE6-9384-B74989EDA2CE}" type="datetimeFigureOut">
              <a:rPr kumimoji="1" lang="ja-JP" altLang="en-US" smtClean="0"/>
              <a:t>2020/9/13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E8D055E-AEB9-4DE6-9384-B74989EDA2CE}" type="datetimeFigureOut">
              <a:rPr kumimoji="1" lang="ja-JP" altLang="en-US" smtClean="0"/>
              <a:t>2020/9/13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E8D055E-AEB9-4DE6-9384-B74989EDA2CE}" type="datetimeFigureOut">
              <a:rPr kumimoji="1" lang="ja-JP" altLang="en-US" smtClean="0"/>
              <a:t>2020/9/13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D055E-AEB9-4DE6-9384-B74989EDA2CE}" type="datetimeFigureOut">
              <a:rPr kumimoji="1" lang="ja-JP" altLang="en-US" smtClean="0"/>
              <a:t>2020/9/13</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ja.reactjs.or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ja.reactjs.org/docs/thinking-in-react.html"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fintan.jp/"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hrmos.co/pages/tissaiyo/jobs/20100400011"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24000" b="1" dirty="0">
                <a:solidFill>
                  <a:srgbClr val="FF0066"/>
                </a:solidFill>
                <a:latin typeface="Meiryo UI" panose="020B0604030504040204" pitchFamily="50" charset="-128"/>
                <a:ea typeface="Meiryo UI" panose="020B0604030504040204" pitchFamily="50" charset="-128"/>
              </a:rPr>
              <a:t>SPA</a:t>
            </a:r>
            <a:r>
              <a:rPr lang="ja-JP" altLang="en-US" sz="6000" b="1" dirty="0">
                <a:solidFill>
                  <a:srgbClr val="FF0066"/>
                </a:solidFill>
                <a:latin typeface="Meiryo UI" panose="020B0604030504040204" pitchFamily="50" charset="-128"/>
                <a:ea typeface="Meiryo UI" panose="020B0604030504040204" pitchFamily="50" charset="-128"/>
              </a:rPr>
              <a:t>　</a:t>
            </a:r>
            <a:r>
              <a:rPr lang="en-US" altLang="ja-JP" sz="6000" b="1" dirty="0">
                <a:solidFill>
                  <a:srgbClr val="FF0066"/>
                </a:solidFill>
                <a:latin typeface="Meiryo UI" panose="020B0604030504040204" pitchFamily="50" charset="-128"/>
                <a:ea typeface="Meiryo UI" panose="020B0604030504040204" pitchFamily="50" charset="-128"/>
              </a:rPr>
              <a:t>Hands-on</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6120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Tree>
    <p:extLst>
      <p:ext uri="{BB962C8B-B14F-4D97-AF65-F5344CB8AC3E}">
        <p14:creationId xmlns:p14="http://schemas.microsoft.com/office/powerpoint/2010/main" val="3342706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、その前に</a:t>
            </a:r>
            <a:r>
              <a:rPr kumimoji="1" lang="en-US" altLang="ja-JP" sz="2800" b="1" dirty="0">
                <a:latin typeface="Meiryo UI" panose="020B0604030504040204" pitchFamily="50" charset="-128"/>
                <a:ea typeface="Meiryo UI" panose="020B0604030504040204" pitchFamily="50" charset="-128"/>
              </a:rPr>
              <a:t>Web</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を返します。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A2894D2-F72D-497E-AACF-B58BF7F898A3}"/>
              </a:ext>
            </a:extLst>
          </p:cNvPr>
          <p:cNvSpPr txBox="1"/>
          <p:nvPr/>
        </p:nvSpPr>
        <p:spPr>
          <a:xfrm>
            <a:off x="8743950" y="6079063"/>
            <a:ext cx="3448050"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アイコンは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FLAT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ICON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DESIGN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http://flat-icon-design.com/</a:t>
            </a:r>
          </a:p>
        </p:txBody>
      </p:sp>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HTML</a:t>
            </a: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Web</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43040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になると</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リクエストするとデータが返ってきます。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データ</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bg1">
                  <a:lumMod val="75000"/>
                </a:schemeClr>
              </a:solidFill>
              <a:latin typeface="Meiryo UI" panose="020B0604030504040204" pitchFamily="50" charset="-128"/>
              <a:ea typeface="Meiryo UI" panose="020B0604030504040204" pitchFamily="50" charset="-128"/>
            </a:endParaRPr>
          </a:p>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処理結果に応じた</a:t>
            </a:r>
            <a:r>
              <a:rPr kumimoji="1" lang="en-US" altLang="ja-JP" sz="2000" dirty="0">
                <a:solidFill>
                  <a:schemeClr val="bg1">
                    <a:lumMod val="75000"/>
                  </a:schemeClr>
                </a:solidFill>
                <a:latin typeface="Meiryo UI" panose="020B0604030504040204" pitchFamily="50" charset="-128"/>
                <a:ea typeface="Meiryo UI" panose="020B0604030504040204" pitchFamily="50" charset="-128"/>
              </a:rPr>
              <a:t>HTML</a:t>
            </a:r>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を作る</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操作に応じた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69406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Single</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Page</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Application</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を駆使して単一ページでアプリケーションを実現します。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E369FB7E-EA53-4BEF-99DD-75A6142A8ED6}"/>
              </a:ext>
            </a:extLst>
          </p:cNvPr>
          <p:cNvPicPr>
            <a:picLocks noChangeAspect="1"/>
          </p:cNvPicPr>
          <p:nvPr/>
        </p:nvPicPr>
        <p:blipFill>
          <a:blip r:embed="rId3"/>
          <a:stretch>
            <a:fillRect/>
          </a:stretch>
        </p:blipFill>
        <p:spPr>
          <a:xfrm>
            <a:off x="2293526" y="2333848"/>
            <a:ext cx="5120791" cy="3426871"/>
          </a:xfrm>
          <a:prstGeom prst="rect">
            <a:avLst/>
          </a:prstGeom>
          <a:ln>
            <a:noFill/>
          </a:ln>
          <a:effectLst/>
        </p:spPr>
      </p:pic>
      <p:sp>
        <p:nvSpPr>
          <p:cNvPr id="2" name="テキスト ボックス 1">
            <a:extLst>
              <a:ext uri="{FF2B5EF4-FFF2-40B4-BE49-F238E27FC236}">
                <a16:creationId xmlns:a16="http://schemas.microsoft.com/office/drawing/2014/main" id="{867F91D1-D9AD-4063-ABF6-56786627E796}"/>
              </a:ext>
            </a:extLst>
          </p:cNvPr>
          <p:cNvSpPr txBox="1"/>
          <p:nvPr/>
        </p:nvSpPr>
        <p:spPr>
          <a:xfrm>
            <a:off x="2103082" y="5760719"/>
            <a:ext cx="5501677"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Pocket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で左側のメニューを選ぶとコンテンツ部分だけ再描画されます</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4" name="矢印: 右 3">
            <a:extLst>
              <a:ext uri="{FF2B5EF4-FFF2-40B4-BE49-F238E27FC236}">
                <a16:creationId xmlns:a16="http://schemas.microsoft.com/office/drawing/2014/main" id="{37A1CA19-2436-4BF5-B840-AE131D89C317}"/>
              </a:ext>
            </a:extLst>
          </p:cNvPr>
          <p:cNvSpPr/>
          <p:nvPr/>
        </p:nvSpPr>
        <p:spPr>
          <a:xfrm rot="2071265">
            <a:off x="1958530" y="34729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右 4">
            <a:extLst>
              <a:ext uri="{FF2B5EF4-FFF2-40B4-BE49-F238E27FC236}">
                <a16:creationId xmlns:a16="http://schemas.microsoft.com/office/drawing/2014/main" id="{A8F95B57-FC31-428B-BA92-009866452597}"/>
              </a:ext>
            </a:extLst>
          </p:cNvPr>
          <p:cNvSpPr/>
          <p:nvPr/>
        </p:nvSpPr>
        <p:spPr>
          <a:xfrm rot="8180439">
            <a:off x="6307989" y="285557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217276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から作るのは相当大変なので</a:t>
            </a:r>
            <a:r>
              <a:rPr kumimoji="1" lang="en-US" altLang="ja-JP" sz="2000" dirty="0">
                <a:highlight>
                  <a:srgbClr val="FFFF00"/>
                </a:highlight>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を作るためのフレームワークです。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画面部品</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＝コンポーネント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、イベントハンドリング、</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状態保持、画面遷移</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＝ルーティング</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など、</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作成に必要な仕組みを提供してくれます。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日本語の公式サイトもあります。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とても分かり易いです。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https://ja.reactjs.org/</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DE08C330-89D7-4D52-878B-76B2406AB43E}"/>
              </a:ext>
            </a:extLst>
          </p:cNvPr>
          <p:cNvPicPr>
            <a:picLocks noChangeAspect="1"/>
          </p:cNvPicPr>
          <p:nvPr/>
        </p:nvPicPr>
        <p:blipFill rotWithShape="1">
          <a:blip r:embed="rId4"/>
          <a:srcRect l="9781" t="9532" r="10479" b="11976"/>
          <a:stretch/>
        </p:blipFill>
        <p:spPr>
          <a:xfrm>
            <a:off x="7303356" y="1596903"/>
            <a:ext cx="3753022" cy="3664194"/>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React</a:t>
            </a:r>
            <a:endParaRPr kumimoji="1" lang="ja-JP" altLang="en-US" sz="2800" b="1"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A2894D2-F72D-497E-AACF-B58BF7F898A3}"/>
              </a:ext>
            </a:extLst>
          </p:cNvPr>
          <p:cNvSpPr txBox="1"/>
          <p:nvPr/>
        </p:nvSpPr>
        <p:spPr>
          <a:xfrm>
            <a:off x="9282793" y="6079063"/>
            <a:ext cx="2909207"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ソースコードは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carbon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https://carbon.now.sh/</a:t>
            </a: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7550160" y="5128416"/>
            <a:ext cx="3259414" cy="348493"/>
          </a:xfrm>
          <a:prstGeom prst="rect">
            <a:avLst/>
          </a:prstGeom>
          <a:noFill/>
        </p:spPr>
        <p:txBody>
          <a:bodyPr wrap="square" lIns="0" tIns="0" rIns="0" bIns="0" rtlCol="0" anchor="t" anchorCtr="0">
            <a:spAutoFit/>
          </a:bodyPr>
          <a:lstStyle/>
          <a:p>
            <a:pPr algn="ctr">
              <a:lnSpc>
                <a:spcPts val="32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65296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TypeScript</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の大部分は</a:t>
            </a: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で作ります。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は型がないので苦労します。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動かすまで間違いに気づけないです。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少しでも苦労を和らげたいので</a:t>
            </a:r>
            <a:r>
              <a:rPr kumimoji="1" lang="en-US" altLang="ja-JP" sz="2000" dirty="0">
                <a:highlight>
                  <a:srgbClr val="FFFF00"/>
                </a:highlight>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を使い、</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に型を導入します。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学習コストに見合うだけの恩恵を受けられます。</a:t>
            </a:r>
            <a:endParaRPr kumimoji="1" lang="en-US" altLang="ja-JP" sz="2000"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461FEBFC-636E-4D48-AFD3-3AE3E1E9DAFF}"/>
              </a:ext>
            </a:extLst>
          </p:cNvPr>
          <p:cNvPicPr>
            <a:picLocks noChangeAspect="1"/>
          </p:cNvPicPr>
          <p:nvPr/>
        </p:nvPicPr>
        <p:blipFill rotWithShape="1">
          <a:blip r:embed="rId3"/>
          <a:srcRect l="6791" t="8000" r="6110" b="7408"/>
          <a:stretch/>
        </p:blipFill>
        <p:spPr>
          <a:xfrm>
            <a:off x="6344921" y="1308543"/>
            <a:ext cx="5440681" cy="4861703"/>
          </a:xfrm>
          <a:prstGeom prst="rect">
            <a:avLst/>
          </a:prstGeom>
        </p:spPr>
      </p:pic>
      <p:sp>
        <p:nvSpPr>
          <p:cNvPr id="2" name="テキスト ボックス 1">
            <a:extLst>
              <a:ext uri="{FF2B5EF4-FFF2-40B4-BE49-F238E27FC236}">
                <a16:creationId xmlns:a16="http://schemas.microsoft.com/office/drawing/2014/main" id="{471C7601-D38E-427A-8AD9-D60762A2D48C}"/>
              </a:ext>
            </a:extLst>
          </p:cNvPr>
          <p:cNvSpPr txBox="1"/>
          <p:nvPr/>
        </p:nvSpPr>
        <p:spPr>
          <a:xfrm>
            <a:off x="6644595" y="5995999"/>
            <a:ext cx="4436100"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TypeScript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で型を定義しているコード（</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部分）</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56728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Visual</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Studio</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Code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の恩恵を受けるため</a:t>
            </a:r>
            <a:r>
              <a:rPr kumimoji="1" lang="en-US" altLang="ja-JP" sz="2000" dirty="0">
                <a:highlight>
                  <a:srgbClr val="FFFF00"/>
                </a:highlight>
                <a:latin typeface="Meiryo UI" panose="020B0604030504040204" pitchFamily="50" charset="-128"/>
                <a:ea typeface="Meiryo UI" panose="020B0604030504040204" pitchFamily="50" charset="-128"/>
              </a:rPr>
              <a:t>VSCode</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型に基づいてコード補完や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コードの間違いを教えてくれます。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5006823" y="6175400"/>
            <a:ext cx="6207211"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のプロパティがコード補完されます。</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number</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型も分かってます</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A024086E-6F5E-49D8-A899-1FE04DE7B7E1}"/>
              </a:ext>
            </a:extLst>
          </p:cNvPr>
          <p:cNvPicPr>
            <a:picLocks noChangeAspect="1"/>
          </p:cNvPicPr>
          <p:nvPr/>
        </p:nvPicPr>
        <p:blipFill rotWithShape="1">
          <a:blip r:embed="rId3"/>
          <a:srcRect l="6343" t="19081" r="8980" b="20833"/>
          <a:stretch/>
        </p:blipFill>
        <p:spPr>
          <a:xfrm>
            <a:off x="4526306" y="2054692"/>
            <a:ext cx="7168243" cy="4120708"/>
          </a:xfrm>
          <a:prstGeom prst="rect">
            <a:avLst/>
          </a:prstGeom>
        </p:spPr>
      </p:pic>
    </p:spTree>
    <p:extLst>
      <p:ext uri="{BB962C8B-B14F-4D97-AF65-F5344CB8AC3E}">
        <p14:creationId xmlns:p14="http://schemas.microsoft.com/office/powerpoint/2010/main" val="2561883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と</a:t>
            </a:r>
            <a:r>
              <a:rPr kumimoji="1" lang="en-US" altLang="ja-JP" sz="2800" b="1" dirty="0">
                <a:latin typeface="Meiryo UI" panose="020B0604030504040204" pitchFamily="50" charset="-128"/>
                <a:ea typeface="Meiryo UI" panose="020B0604030504040204" pitchFamily="50" charset="-128"/>
              </a:rPr>
              <a:t>REST</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の並行開発？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と</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が独立しているのでうれしい面が多々ありますが、</a:t>
            </a:r>
            <a:r>
              <a:rPr kumimoji="1" lang="ja-JP" altLang="en-US" sz="2000" dirty="0">
                <a:highlight>
                  <a:srgbClr val="FFFF00"/>
                </a:highlight>
                <a:latin typeface="Meiryo UI" panose="020B0604030504040204" pitchFamily="50" charset="-128"/>
                <a:ea typeface="Meiryo UI" panose="020B0604030504040204" pitchFamily="50" charset="-128"/>
              </a:rPr>
              <a:t>並行して開発するのが難しく</a:t>
            </a:r>
            <a:r>
              <a:rPr kumimoji="1" lang="ja-JP" altLang="en-US" sz="2000" dirty="0">
                <a:latin typeface="Meiryo UI" panose="020B0604030504040204" pitchFamily="50" charset="-128"/>
                <a:ea typeface="Meiryo UI" panose="020B0604030504040204" pitchFamily="50" charset="-128"/>
              </a:rPr>
              <a:t>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がないと</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が動かせない？</a:t>
            </a:r>
            <a:endParaRPr kumimoji="1" lang="en-US" altLang="ja-JP" sz="2000" dirty="0">
              <a:latin typeface="Meiryo UI" panose="020B0604030504040204" pitchFamily="50" charset="-128"/>
              <a:ea typeface="Meiryo UI" panose="020B0604030504040204" pitchFamily="50" charset="-128"/>
            </a:endParaRPr>
          </a:p>
        </p:txBody>
      </p:sp>
      <p:pic>
        <p:nvPicPr>
          <p:cNvPr id="25" name="Picture 4" descr="サーバーのアイコン素材">
            <a:extLst>
              <a:ext uri="{FF2B5EF4-FFF2-40B4-BE49-F238E27FC236}">
                <a16:creationId xmlns:a16="http://schemas.microsoft.com/office/drawing/2014/main" id="{18296046-5DB4-42E7-8073-462D0C991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7710" y="2541983"/>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B28942D6-A5AE-4402-B1BE-F90006F8CA36}"/>
              </a:ext>
            </a:extLst>
          </p:cNvPr>
          <p:cNvSpPr txBox="1"/>
          <p:nvPr/>
        </p:nvSpPr>
        <p:spPr>
          <a:xfrm>
            <a:off x="8584191" y="3681089"/>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en-US" altLang="ja-JP" sz="2000" dirty="0">
                <a:latin typeface="Meiryo UI" panose="020B0604030504040204" pitchFamily="50" charset="-128"/>
                <a:ea typeface="Meiryo UI" panose="020B0604030504040204" pitchFamily="50" charset="-128"/>
              </a:rPr>
              <a:t>(API)</a:t>
            </a:r>
          </a:p>
        </p:txBody>
      </p:sp>
      <p:pic>
        <p:nvPicPr>
          <p:cNvPr id="27" name="Picture 6" descr="WEBページのブラウザウィンドウアイコン素材">
            <a:extLst>
              <a:ext uri="{FF2B5EF4-FFF2-40B4-BE49-F238E27FC236}">
                <a16:creationId xmlns:a16="http://schemas.microsoft.com/office/drawing/2014/main" id="{E10D30C9-1D2A-476C-8163-CA9249524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線矢印コネクタ 27">
            <a:extLst>
              <a:ext uri="{FF2B5EF4-FFF2-40B4-BE49-F238E27FC236}">
                <a16:creationId xmlns:a16="http://schemas.microsoft.com/office/drawing/2014/main" id="{8DA66892-9171-44CF-A49B-E67DC87DA419}"/>
              </a:ext>
            </a:extLst>
          </p:cNvPr>
          <p:cNvCxnSpPr>
            <a:cxnSpLocks/>
          </p:cNvCxnSpPr>
          <p:nvPr/>
        </p:nvCxnSpPr>
        <p:spPr>
          <a:xfrm>
            <a:off x="4128094" y="3276669"/>
            <a:ext cx="4619274"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79F8CF63-8AAA-4EC1-9E28-0778976B4512}"/>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07647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が解決！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を定義するための仕様です。</a:t>
            </a:r>
            <a:endParaRPr kumimoji="1" lang="en-US" altLang="ja-JP" sz="2000" dirty="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2" y="2714455"/>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590723" y="3869663"/>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モックサーバ</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68351"/>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OpenAPI</a:t>
            </a:r>
            <a:r>
              <a:rPr kumimoji="1" lang="ja-JP" altLang="en-US" sz="2000" dirty="0">
                <a:highlight>
                  <a:srgbClr val="FFFF00"/>
                </a:highlight>
                <a:latin typeface="Meiryo UI" panose="020B0604030504040204" pitchFamily="50" charset="-128"/>
                <a:ea typeface="Meiryo UI" panose="020B0604030504040204" pitchFamily="50" charset="-128"/>
              </a:rPr>
              <a:t>ドキュメント</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定義、レスポンスの例</a:t>
            </a:r>
            <a:r>
              <a:rPr kumimoji="1" lang="en-US" altLang="ja-JP" sz="2000" dirty="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302244"/>
            <a:ext cx="864250" cy="110073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3" y="4679166"/>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WEBページのブラウザウィンドウアイコン素材">
            <a:extLst>
              <a:ext uri="{FF2B5EF4-FFF2-40B4-BE49-F238E27FC236}">
                <a16:creationId xmlns:a16="http://schemas.microsoft.com/office/drawing/2014/main" id="{E4847713-1CBC-4E95-A9E5-5D7B72834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941505" y="3269783"/>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590723" y="5940203"/>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4C905240-A32D-4787-92EE-B3D822C5E9BF}"/>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5209423" y="3675394"/>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クライアントコード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556674"/>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a:off x="4033118" y="3296927"/>
            <a:ext cx="1307554"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6096005" y="852612"/>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18461"/>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利用</a:t>
            </a:r>
            <a:endParaRPr kumimoji="1" lang="en-US" altLang="ja-JP" sz="2000" dirty="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299186" y="123579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生成</a:t>
            </a:r>
            <a:endParaRPr kumimoji="1" lang="en-US" altLang="ja-JP" sz="2000" dirty="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533498" y="1226276"/>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モック化</a:t>
            </a:r>
            <a:endParaRPr kumimoji="1" lang="en-US" altLang="ja-JP" sz="2000" dirty="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8254371" y="852612"/>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999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ハンズオンの題材</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39827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ハンズオン資料のダウンロードのお願い</a:t>
            </a:r>
            <a:endParaRPr kumimoji="1" lang="en-US" altLang="ja-JP"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ハンズオンに参加頂き、ありがとうございます。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a:t>
            </a:r>
            <a:r>
              <a:rPr kumimoji="1" lang="ja-JP" altLang="en-US" sz="2000" dirty="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ダウンロード後、任意の場所で</a:t>
            </a:r>
            <a:r>
              <a:rPr kumimoji="1" lang="en-US" altLang="ja-JP" sz="2000" dirty="0">
                <a:latin typeface="Meiryo UI" panose="020B0604030504040204" pitchFamily="50" charset="-128"/>
                <a:ea typeface="Meiryo UI" panose="020B0604030504040204" pitchFamily="50" charset="-128"/>
              </a:rPr>
              <a:t>zip</a:t>
            </a:r>
            <a:r>
              <a:rPr kumimoji="1" lang="ja-JP" altLang="en-US" sz="2000" dirty="0">
                <a:latin typeface="Meiryo UI" panose="020B0604030504040204" pitchFamily="50" charset="-128"/>
                <a:ea typeface="Meiryo UI" panose="020B0604030504040204" pitchFamily="50" charset="-128"/>
              </a:rPr>
              <a:t>ファイルの解凍をお願いします。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解凍したディレクトリがハンズオンの作業場所になります。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892F3D3-EF65-43DC-BD00-144F0AE15808}"/>
              </a:ext>
            </a:extLst>
          </p:cNvPr>
          <p:cNvSpPr txBox="1"/>
          <p:nvPr/>
        </p:nvSpPr>
        <p:spPr>
          <a:xfrm>
            <a:off x="10369686" y="169054"/>
            <a:ext cx="1706380" cy="451021"/>
          </a:xfrm>
          <a:prstGeom prst="rect">
            <a:avLst/>
          </a:prstGeom>
          <a:solidFill>
            <a:schemeClr val="accent6"/>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Zoom</a:t>
            </a:r>
            <a:r>
              <a:rPr kumimoji="1" lang="ja-JP" altLang="en-US" sz="2000" dirty="0">
                <a:solidFill>
                  <a:schemeClr val="bg1"/>
                </a:solidFill>
                <a:latin typeface="Meiryo UI" panose="020B0604030504040204" pitchFamily="50" charset="-128"/>
                <a:ea typeface="Meiryo UI" panose="020B0604030504040204" pitchFamily="50" charset="-128"/>
              </a:rPr>
              <a:t>チャット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ED5F67B4-C3F4-41B4-AA46-704D6C7CA44F}"/>
              </a:ext>
            </a:extLst>
          </p:cNvPr>
          <p:cNvPicPr>
            <a:picLocks noChangeAspect="1"/>
          </p:cNvPicPr>
          <p:nvPr/>
        </p:nvPicPr>
        <p:blipFill>
          <a:blip r:embed="rId2"/>
          <a:stretch>
            <a:fillRect/>
          </a:stretch>
        </p:blipFill>
        <p:spPr>
          <a:xfrm>
            <a:off x="7759102" y="1308543"/>
            <a:ext cx="3844763" cy="2153584"/>
          </a:xfrm>
          <a:prstGeom prst="rect">
            <a:avLst/>
          </a:prstGeom>
        </p:spPr>
      </p:pic>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を管理するためのサービスを提供する</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6811816" y="5057400"/>
            <a:ext cx="4999566" cy="348493"/>
          </a:xfrm>
          <a:prstGeom prst="rect">
            <a:avLst/>
          </a:prstGeom>
          <a:noFill/>
        </p:spPr>
        <p:txBody>
          <a:bodyPr wrap="square" lIns="0" tIns="0" rIns="0" bIns="0" rtlCol="0" anchor="t" anchorCtr="0">
            <a:spAutoFit/>
          </a:bodyPr>
          <a:lstStyle/>
          <a:p>
            <a:pPr algn="ctr">
              <a:lnSpc>
                <a:spcPts val="3200"/>
              </a:lnSpc>
            </a:pPr>
            <a:r>
              <a:rPr kumimoji="1" lang="en-US" altLang="ja-JP" sz="1600" dirty="0" err="1">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管理のページ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5EF0F3D-D28D-47CA-9889-199CDD008156}"/>
              </a:ext>
            </a:extLst>
          </p:cNvPr>
          <p:cNvSpPr txBox="1"/>
          <p:nvPr/>
        </p:nvSpPr>
        <p:spPr>
          <a:xfrm>
            <a:off x="11430000" y="169054"/>
            <a:ext cx="646066"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デモ</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9491B20E-DB89-48E3-923F-349D695C9291}"/>
              </a:ext>
            </a:extLst>
          </p:cNvPr>
          <p:cNvPicPr>
            <a:picLocks noChangeAspect="1"/>
          </p:cNvPicPr>
          <p:nvPr/>
        </p:nvPicPr>
        <p:blipFill>
          <a:blip r:embed="rId3"/>
          <a:stretch>
            <a:fillRect/>
          </a:stretch>
        </p:blipFill>
        <p:spPr>
          <a:xfrm>
            <a:off x="715816" y="2448032"/>
            <a:ext cx="5791702" cy="2344115"/>
          </a:xfrm>
          <a:prstGeom prst="rect">
            <a:avLst/>
          </a:prstGeom>
        </p:spPr>
      </p:pic>
      <p:cxnSp>
        <p:nvCxnSpPr>
          <p:cNvPr id="9" name="直線矢印コネクタ 8">
            <a:extLst>
              <a:ext uri="{FF2B5EF4-FFF2-40B4-BE49-F238E27FC236}">
                <a16:creationId xmlns:a16="http://schemas.microsoft.com/office/drawing/2014/main" id="{D5F37406-7F53-43AB-9677-A729C631D20E}"/>
              </a:ext>
            </a:extLst>
          </p:cNvPr>
          <p:cNvCxnSpPr>
            <a:cxnSpLocks/>
          </p:cNvCxnSpPr>
          <p:nvPr/>
        </p:nvCxnSpPr>
        <p:spPr>
          <a:xfrm flipV="1">
            <a:off x="4844374" y="2252574"/>
            <a:ext cx="1967442" cy="879732"/>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73BBB751-E795-4909-8A31-5248BC68608E}"/>
              </a:ext>
            </a:extLst>
          </p:cNvPr>
          <p:cNvCxnSpPr>
            <a:cxnSpLocks/>
          </p:cNvCxnSpPr>
          <p:nvPr/>
        </p:nvCxnSpPr>
        <p:spPr>
          <a:xfrm>
            <a:off x="4844374" y="3968886"/>
            <a:ext cx="1967442" cy="1018718"/>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B06E094-DD7D-4676-85E2-AF7A625EC1C9}"/>
              </a:ext>
            </a:extLst>
          </p:cNvPr>
          <p:cNvCxnSpPr>
            <a:cxnSpLocks/>
          </p:cNvCxnSpPr>
          <p:nvPr/>
        </p:nvCxnSpPr>
        <p:spPr>
          <a:xfrm flipV="1">
            <a:off x="6313251" y="2252572"/>
            <a:ext cx="5498131" cy="879734"/>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2E257EB-CEDF-4A16-BF42-2B72E1C33A68}"/>
              </a:ext>
            </a:extLst>
          </p:cNvPr>
          <p:cNvCxnSpPr>
            <a:cxnSpLocks/>
          </p:cNvCxnSpPr>
          <p:nvPr/>
        </p:nvCxnSpPr>
        <p:spPr>
          <a:xfrm>
            <a:off x="6313251" y="3968886"/>
            <a:ext cx="5498131" cy="1018718"/>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DBC06EB1-252A-4B4E-BF08-2C7E6A84AE6B}"/>
              </a:ext>
            </a:extLst>
          </p:cNvPr>
          <p:cNvPicPr>
            <a:picLocks noChangeAspect="1"/>
          </p:cNvPicPr>
          <p:nvPr/>
        </p:nvPicPr>
        <p:blipFill>
          <a:blip r:embed="rId4"/>
          <a:stretch>
            <a:fillRect/>
          </a:stretch>
        </p:blipFill>
        <p:spPr>
          <a:xfrm>
            <a:off x="6811816" y="2252573"/>
            <a:ext cx="4999566" cy="2735031"/>
          </a:xfrm>
          <a:prstGeom prst="rect">
            <a:avLst/>
          </a:prstGeom>
          <a:ln>
            <a:noFill/>
          </a:ln>
          <a:effectLst>
            <a:outerShdw blurRad="292100" dist="139700" dir="2700000" algn="tl" rotWithShape="0">
              <a:srgbClr val="333333">
                <a:alpha val="65000"/>
              </a:srgbClr>
            </a:outerShdw>
          </a:effectLst>
        </p:spPr>
      </p:pic>
      <p:sp>
        <p:nvSpPr>
          <p:cNvPr id="23" name="テキスト ボックス 22">
            <a:extLst>
              <a:ext uri="{FF2B5EF4-FFF2-40B4-BE49-F238E27FC236}">
                <a16:creationId xmlns:a16="http://schemas.microsoft.com/office/drawing/2014/main" id="{A760677F-1098-4384-8269-1152EBEB9392}"/>
              </a:ext>
            </a:extLst>
          </p:cNvPr>
          <p:cNvSpPr txBox="1"/>
          <p:nvPr/>
        </p:nvSpPr>
        <p:spPr>
          <a:xfrm>
            <a:off x="1111884" y="4786219"/>
            <a:ext cx="4999566" cy="579326"/>
          </a:xfrm>
          <a:prstGeom prst="rect">
            <a:avLst/>
          </a:prstGeom>
          <a:noFill/>
        </p:spPr>
        <p:txBody>
          <a:bodyPr wrap="square" lIns="0" tIns="0" rIns="0" bIns="0" rtlCol="0" anchor="t" anchorCtr="0">
            <a:spAutoFit/>
          </a:bodyPr>
          <a:lstStyle/>
          <a:p>
            <a:pPr algn="ctr">
              <a:lnSpc>
                <a:spcPts val="24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ユーザ認証のページ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a:p>
            <a:pPr algn="ctr">
              <a:lnSpc>
                <a:spcPts val="24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Welcome</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、ユーザー登録、ログイン）</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68985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82FDFBB2-1A23-4463-85C3-8C3AEF7557DA}"/>
              </a:ext>
            </a:extLst>
          </p:cNvPr>
          <p:cNvPicPr>
            <a:picLocks noChangeAspect="1"/>
          </p:cNvPicPr>
          <p:nvPr/>
        </p:nvPicPr>
        <p:blipFill>
          <a:blip r:embed="rId3"/>
          <a:stretch>
            <a:fillRect/>
          </a:stretch>
        </p:blipFill>
        <p:spPr>
          <a:xfrm>
            <a:off x="6851376" y="1947521"/>
            <a:ext cx="4752489" cy="405578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ハンズオン資料の準備</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ハンズオン資料を見るにはドキュメント生成が必要です。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cd spa-</a:t>
            </a:r>
            <a:r>
              <a:rPr kumimoji="1" lang="en-US" altLang="ja-JP" sz="2000" dirty="0" err="1">
                <a:latin typeface="Meiryo UI" panose="020B0604030504040204" pitchFamily="50" charset="-128"/>
                <a:ea typeface="Meiryo UI" panose="020B0604030504040204" pitchFamily="50" charset="-128"/>
              </a:rPr>
              <a:t>restapi</a:t>
            </a:r>
            <a:r>
              <a:rPr kumimoji="1" lang="en-US" altLang="ja-JP" sz="2000" dirty="0">
                <a:latin typeface="Meiryo UI" panose="020B0604030504040204" pitchFamily="50" charset="-128"/>
                <a:ea typeface="Meiryo UI" panose="020B0604030504040204" pitchFamily="50" charset="-128"/>
              </a:rPr>
              <a:t>-</a:t>
            </a:r>
            <a:r>
              <a:rPr kumimoji="1" lang="en-US" altLang="ja-JP" sz="2000" dirty="0" err="1">
                <a:latin typeface="Meiryo UI" panose="020B0604030504040204" pitchFamily="50" charset="-128"/>
                <a:ea typeface="Meiryo UI" panose="020B0604030504040204" pitchFamily="50" charset="-128"/>
              </a:rPr>
              <a:t>handson</a:t>
            </a:r>
            <a:r>
              <a:rPr kumimoji="1" lang="en-US" altLang="ja-JP" sz="2000" dirty="0">
                <a:latin typeface="Meiryo UI" panose="020B0604030504040204" pitchFamily="50" charset="-128"/>
                <a:ea typeface="Meiryo UI" panose="020B0604030504040204" pitchFamily="50" charset="-128"/>
              </a:rPr>
              <a:t>/book/</a:t>
            </a:r>
          </a:p>
          <a:p>
            <a:pPr>
              <a:lnSpc>
                <a:spcPts val="3200"/>
              </a:lnSpc>
            </a:pP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npm</a:t>
            </a:r>
            <a:r>
              <a:rPr kumimoji="1" lang="en-US" altLang="ja-JP" sz="2000" dirty="0">
                <a:latin typeface="Meiryo UI" panose="020B0604030504040204" pitchFamily="50" charset="-128"/>
                <a:ea typeface="Meiryo UI" panose="020B0604030504040204" pitchFamily="50" charset="-128"/>
              </a:rPr>
              <a:t> install</a:t>
            </a:r>
            <a:r>
              <a:rPr kumimoji="1" lang="ja-JP" altLang="en-US" sz="2000" dirty="0">
                <a:latin typeface="Meiryo UI" panose="020B0604030504040204" pitchFamily="50" charset="-128"/>
                <a:ea typeface="Meiryo UI" panose="020B0604030504040204" pitchFamily="50" charset="-128"/>
              </a:rPr>
              <a:t>　←初回のみ</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npm</a:t>
            </a:r>
            <a:r>
              <a:rPr kumimoji="1" lang="en-US" altLang="ja-JP" sz="2000" dirty="0">
                <a:latin typeface="Meiryo UI" panose="020B0604030504040204" pitchFamily="50" charset="-128"/>
                <a:ea typeface="Meiryo UI" panose="020B0604030504040204" pitchFamily="50" charset="-128"/>
              </a:rPr>
              <a:t> run start</a:t>
            </a:r>
          </a:p>
          <a:p>
            <a:pPr>
              <a:lnSpc>
                <a:spcPts val="3200"/>
              </a:lnSpc>
            </a:pP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Press CTRL+C to quit ...</a:t>
            </a:r>
          </a:p>
          <a:p>
            <a:pPr>
              <a:lnSpc>
                <a:spcPts val="3200"/>
              </a:lnSpc>
            </a:pP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Serving book on </a:t>
            </a:r>
            <a:r>
              <a:rPr kumimoji="1" lang="en-US" altLang="ja-JP" sz="2000" dirty="0">
                <a:highlight>
                  <a:srgbClr val="FFFF00"/>
                </a:highlight>
                <a:latin typeface="Meiryo UI" panose="020B0604030504040204" pitchFamily="50" charset="-128"/>
                <a:ea typeface="Meiryo UI" panose="020B0604030504040204" pitchFamily="50" charset="-128"/>
              </a:rPr>
              <a:t>http://localhost:4000</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ブラウザでアクセスして表示されれば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C9E1C7D5-30DB-4A10-A7C6-D9450F11E8C3}"/>
              </a:ext>
            </a:extLst>
          </p:cNvPr>
          <p:cNvSpPr txBox="1"/>
          <p:nvPr/>
        </p:nvSpPr>
        <p:spPr>
          <a:xfrm>
            <a:off x="6727837" y="5965974"/>
            <a:ext cx="4999566" cy="348493"/>
          </a:xfrm>
          <a:prstGeom prst="rect">
            <a:avLst/>
          </a:prstGeom>
          <a:noFill/>
        </p:spPr>
        <p:txBody>
          <a:bodyPr wrap="square" lIns="0" tIns="0" rIns="0" bIns="0" rtlCol="0" anchor="t" anchorCtr="0">
            <a:spAutoFit/>
          </a:bodyPr>
          <a:lstStyle/>
          <a:p>
            <a:pPr algn="ctr">
              <a:lnSpc>
                <a:spcPts val="32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ハンズオン資料のトップページ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45469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開発準備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18737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-app/starter-kit</a:t>
            </a:r>
          </a:p>
          <a:p>
            <a:pPr>
              <a:lnSpc>
                <a:spcPts val="3200"/>
              </a:lnSpc>
            </a:pPr>
            <a:r>
              <a:rPr kumimoji="1" lang="ja-JP" altLang="en-US" sz="2000" dirty="0">
                <a:latin typeface="Meiryo UI" panose="020B0604030504040204" pitchFamily="50" charset="-128"/>
                <a:ea typeface="Meiryo UI" panose="020B0604030504040204" pitchFamily="50" charset="-128"/>
              </a:rPr>
              <a:t>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にディレクトリ名を変更します。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err="1">
                <a:latin typeface="Meiryo UI" panose="020B0604030504040204" pitchFamily="50" charset="-128"/>
                <a:ea typeface="Meiryo UI" panose="020B0604030504040204" pitchFamily="50" charset="-128"/>
              </a:rPr>
              <a:t>VSCode</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15816" y="5213627"/>
            <a:ext cx="5166510"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Create React App</a:t>
            </a:r>
            <a:r>
              <a:rPr kumimoji="1" lang="ja-JP" altLang="en-US" sz="1600" dirty="0">
                <a:solidFill>
                  <a:schemeClr val="bg1"/>
                </a:solidFill>
                <a:latin typeface="Meiryo UI" panose="020B0604030504040204" pitchFamily="50" charset="-128"/>
                <a:ea typeface="Meiryo UI" panose="020B0604030504040204" pitchFamily="50" charset="-128"/>
              </a:rPr>
              <a:t>というツールでプロジェクト作成してます。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TypeScript</a:t>
            </a:r>
            <a:r>
              <a:rPr kumimoji="1" lang="ja-JP" altLang="en-US" sz="1600" dirty="0">
                <a:solidFill>
                  <a:schemeClr val="bg1"/>
                </a:solidFill>
                <a:latin typeface="Meiryo UI" panose="020B0604030504040204" pitchFamily="50" charset="-128"/>
                <a:ea typeface="Meiryo UI" panose="020B0604030504040204" pitchFamily="50" charset="-128"/>
              </a:rPr>
              <a:t>用のテンプレートを使用しています。</a:t>
            </a:r>
          </a:p>
        </p:txBody>
      </p:sp>
      <p:pic>
        <p:nvPicPr>
          <p:cNvPr id="7" name="図 6">
            <a:extLst>
              <a:ext uri="{FF2B5EF4-FFF2-40B4-BE49-F238E27FC236}">
                <a16:creationId xmlns:a16="http://schemas.microsoft.com/office/drawing/2014/main" id="{53405F0C-A867-4E02-9156-7F1896D00AA0}"/>
              </a:ext>
            </a:extLst>
          </p:cNvPr>
          <p:cNvPicPr>
            <a:picLocks noChangeAspect="1"/>
          </p:cNvPicPr>
          <p:nvPr/>
        </p:nvPicPr>
        <p:blipFill rotWithShape="1">
          <a:blip r:embed="rId3"/>
          <a:srcRect l="1" r="50258" b="10694"/>
          <a:stretch/>
        </p:blipFill>
        <p:spPr>
          <a:xfrm>
            <a:off x="7465045" y="1308543"/>
            <a:ext cx="3743425" cy="4738762"/>
          </a:xfrm>
          <a:prstGeom prst="rect">
            <a:avLst/>
          </a:prstGeom>
        </p:spPr>
      </p:pic>
    </p:spTree>
    <p:extLst>
      <p:ext uri="{BB962C8B-B14F-4D97-AF65-F5344CB8AC3E}">
        <p14:creationId xmlns:p14="http://schemas.microsoft.com/office/powerpoint/2010/main" val="3158073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クライアントコードの生成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クライアントコードを生成します。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「クライアントコードの生成」を見ながら作業します。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ディレクトリで次のコマンドで生成します。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gen.yml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次のディレクトリに生成されます。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/backend/generated-rest-client/</a:t>
            </a:r>
          </a:p>
        </p:txBody>
      </p:sp>
      <p:sp>
        <p:nvSpPr>
          <p:cNvPr id="2" name="テキスト ボックス 1">
            <a:extLst>
              <a:ext uri="{FF2B5EF4-FFF2-40B4-BE49-F238E27FC236}">
                <a16:creationId xmlns:a16="http://schemas.microsoft.com/office/drawing/2014/main" id="{1BB425F7-F7C3-46D4-A4E1-6BF88691099E}"/>
              </a:ext>
            </a:extLst>
          </p:cNvPr>
          <p:cNvSpPr txBox="1"/>
          <p:nvPr/>
        </p:nvSpPr>
        <p:spPr>
          <a:xfrm>
            <a:off x="793637" y="5013616"/>
            <a:ext cx="4902559"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クライアントコードの生成には</a:t>
            </a:r>
            <a:r>
              <a:rPr kumimoji="1" lang="en-US" altLang="ja-JP" sz="1600" dirty="0">
                <a:solidFill>
                  <a:schemeClr val="bg1"/>
                </a:solidFill>
                <a:latin typeface="Meiryo UI" panose="020B0604030504040204" pitchFamily="50" charset="-128"/>
                <a:ea typeface="Meiryo UI" panose="020B0604030504040204" pitchFamily="50" charset="-128"/>
              </a:rPr>
              <a:t>OpenAPI Generator</a:t>
            </a:r>
            <a:r>
              <a:rPr kumimoji="1" lang="ja-JP" altLang="en-US" sz="1600" dirty="0">
                <a:solidFill>
                  <a:schemeClr val="bg1"/>
                </a:solidFill>
                <a:latin typeface="Meiryo UI" panose="020B0604030504040204" pitchFamily="50" charset="-128"/>
                <a:ea typeface="Meiryo UI" panose="020B0604030504040204" pitchFamily="50" charset="-128"/>
              </a:rPr>
              <a:t>というツールを使用します。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Docker</a:t>
            </a:r>
            <a:r>
              <a:rPr kumimoji="1" lang="ja-JP" altLang="en-US" sz="1600" dirty="0">
                <a:solidFill>
                  <a:schemeClr val="bg1"/>
                </a:solidFill>
                <a:latin typeface="Meiryo UI" panose="020B0604030504040204" pitchFamily="50" charset="-128"/>
                <a:ea typeface="Meiryo UI" panose="020B0604030504040204" pitchFamily="50" charset="-128"/>
              </a:rPr>
              <a:t>コンテナで実行します。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50503ECD-2BAF-4343-A3E2-FE3286B26397}"/>
              </a:ext>
            </a:extLst>
          </p:cNvPr>
          <p:cNvPicPr>
            <a:picLocks noChangeAspect="1"/>
          </p:cNvPicPr>
          <p:nvPr/>
        </p:nvPicPr>
        <p:blipFill rotWithShape="1">
          <a:blip r:embed="rId3"/>
          <a:srcRect l="4026" r="16350" b="50000"/>
          <a:stretch/>
        </p:blipFill>
        <p:spPr>
          <a:xfrm>
            <a:off x="7091464" y="3635316"/>
            <a:ext cx="4685187" cy="2756601"/>
          </a:xfrm>
          <a:prstGeom prst="rect">
            <a:avLst/>
          </a:prstGeom>
        </p:spPr>
      </p:pic>
    </p:spTree>
    <p:extLst>
      <p:ext uri="{BB962C8B-B14F-4D97-AF65-F5344CB8AC3E}">
        <p14:creationId xmlns:p14="http://schemas.microsoft.com/office/powerpoint/2010/main" val="1695263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9E61F28-ADE1-4401-A5E9-5641B3EEC9D0}"/>
              </a:ext>
            </a:extLst>
          </p:cNvPr>
          <p:cNvPicPr>
            <a:picLocks noChangeAspect="1"/>
          </p:cNvPicPr>
          <p:nvPr/>
        </p:nvPicPr>
        <p:blipFill>
          <a:blip r:embed="rId3"/>
          <a:stretch>
            <a:fillRect/>
          </a:stretch>
        </p:blipFill>
        <p:spPr>
          <a:xfrm>
            <a:off x="1369901" y="1178804"/>
            <a:ext cx="2725180" cy="51724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ドキュメントとクライアントコードの対応</a:t>
            </a:r>
          </a:p>
        </p:txBody>
      </p:sp>
      <p:pic>
        <p:nvPicPr>
          <p:cNvPr id="11" name="図 10">
            <a:extLst>
              <a:ext uri="{FF2B5EF4-FFF2-40B4-BE49-F238E27FC236}">
                <a16:creationId xmlns:a16="http://schemas.microsoft.com/office/drawing/2014/main" id="{47314623-51B7-4C78-A5DB-10A2F400C2DA}"/>
              </a:ext>
            </a:extLst>
          </p:cNvPr>
          <p:cNvPicPr>
            <a:picLocks noChangeAspect="1"/>
          </p:cNvPicPr>
          <p:nvPr/>
        </p:nvPicPr>
        <p:blipFill>
          <a:blip r:embed="rId4"/>
          <a:stretch>
            <a:fillRect/>
          </a:stretch>
        </p:blipFill>
        <p:spPr>
          <a:xfrm>
            <a:off x="6307386" y="1540615"/>
            <a:ext cx="4648849" cy="4448796"/>
          </a:xfrm>
          <a:prstGeom prst="rect">
            <a:avLst/>
          </a:prstGeom>
        </p:spPr>
      </p:pic>
      <p:sp>
        <p:nvSpPr>
          <p:cNvPr id="13" name="矢印: 右 12">
            <a:extLst>
              <a:ext uri="{FF2B5EF4-FFF2-40B4-BE49-F238E27FC236}">
                <a16:creationId xmlns:a16="http://schemas.microsoft.com/office/drawing/2014/main" id="{76AD128D-3BEE-49A5-AD8D-E8E7ABB701D6}"/>
              </a:ext>
            </a:extLst>
          </p:cNvPr>
          <p:cNvSpPr/>
          <p:nvPr/>
        </p:nvSpPr>
        <p:spPr>
          <a:xfrm>
            <a:off x="4343028" y="2966251"/>
            <a:ext cx="171641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右 14">
            <a:extLst>
              <a:ext uri="{FF2B5EF4-FFF2-40B4-BE49-F238E27FC236}">
                <a16:creationId xmlns:a16="http://schemas.microsoft.com/office/drawing/2014/main" id="{FEFA9DD6-F34A-4126-9206-B152E62345A2}"/>
              </a:ext>
            </a:extLst>
          </p:cNvPr>
          <p:cNvSpPr/>
          <p:nvPr/>
        </p:nvSpPr>
        <p:spPr>
          <a:xfrm rot="2488240">
            <a:off x="1185353" y="178185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右 16">
            <a:extLst>
              <a:ext uri="{FF2B5EF4-FFF2-40B4-BE49-F238E27FC236}">
                <a16:creationId xmlns:a16="http://schemas.microsoft.com/office/drawing/2014/main" id="{6CB84787-4738-414F-9753-1F120A28D12E}"/>
              </a:ext>
            </a:extLst>
          </p:cNvPr>
          <p:cNvSpPr/>
          <p:nvPr/>
        </p:nvSpPr>
        <p:spPr>
          <a:xfrm rot="9484517">
            <a:off x="2788126" y="22361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右 18">
            <a:extLst>
              <a:ext uri="{FF2B5EF4-FFF2-40B4-BE49-F238E27FC236}">
                <a16:creationId xmlns:a16="http://schemas.microsoft.com/office/drawing/2014/main" id="{6F9722DE-E90E-429F-9FAB-E80BE8D4CE46}"/>
              </a:ext>
            </a:extLst>
          </p:cNvPr>
          <p:cNvSpPr/>
          <p:nvPr/>
        </p:nvSpPr>
        <p:spPr>
          <a:xfrm rot="2488240">
            <a:off x="7531164" y="20513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右 20">
            <a:extLst>
              <a:ext uri="{FF2B5EF4-FFF2-40B4-BE49-F238E27FC236}">
                <a16:creationId xmlns:a16="http://schemas.microsoft.com/office/drawing/2014/main" id="{100BEC76-95B0-4385-A910-B4B70158F676}"/>
              </a:ext>
            </a:extLst>
          </p:cNvPr>
          <p:cNvSpPr/>
          <p:nvPr/>
        </p:nvSpPr>
        <p:spPr>
          <a:xfrm rot="7305760">
            <a:off x="8330480" y="47057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4FC7394A-24D5-4048-802C-8D644A2A7152}"/>
              </a:ext>
            </a:extLst>
          </p:cNvPr>
          <p:cNvSpPr txBox="1"/>
          <p:nvPr/>
        </p:nvSpPr>
        <p:spPr>
          <a:xfrm>
            <a:off x="1142311" y="5185935"/>
            <a:ext cx="4742304" cy="128721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tags</a:t>
            </a:r>
            <a:r>
              <a:rPr kumimoji="1" lang="ja-JP" altLang="en-US" sz="1600" dirty="0">
                <a:solidFill>
                  <a:schemeClr val="bg1"/>
                </a:solidFill>
                <a:latin typeface="Meiryo UI" panose="020B0604030504040204" pitchFamily="50" charset="-128"/>
                <a:ea typeface="Meiryo UI" panose="020B0604030504040204" pitchFamily="50" charset="-128"/>
              </a:rPr>
              <a:t>でグルーピングします。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コード生成するとグループごとにクラスが作成されます。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operationId</a:t>
            </a:r>
            <a:r>
              <a:rPr kumimoji="1" lang="ja-JP" altLang="en-US" sz="1600" dirty="0">
                <a:solidFill>
                  <a:schemeClr val="bg1"/>
                </a:solidFill>
                <a:latin typeface="Meiryo UI" panose="020B0604030504040204" pitchFamily="50" charset="-128"/>
                <a:ea typeface="Meiryo UI" panose="020B0604030504040204" pitchFamily="50" charset="-128"/>
              </a:rPr>
              <a:t>で</a:t>
            </a: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r>
              <a:rPr kumimoji="1" lang="ja-JP" altLang="en-US" sz="1600" dirty="0">
                <a:solidFill>
                  <a:schemeClr val="bg1"/>
                </a:solidFill>
                <a:latin typeface="Meiryo UI" panose="020B0604030504040204" pitchFamily="50" charset="-128"/>
                <a:ea typeface="Meiryo UI" panose="020B0604030504040204" pitchFamily="50" charset="-128"/>
              </a:rPr>
              <a:t>を識別する</a:t>
            </a:r>
            <a:r>
              <a:rPr kumimoji="1" lang="en-US" altLang="ja-JP" sz="1600" dirty="0">
                <a:solidFill>
                  <a:schemeClr val="bg1"/>
                </a:solidFill>
                <a:latin typeface="Meiryo UI" panose="020B0604030504040204" pitchFamily="50" charset="-128"/>
                <a:ea typeface="Meiryo UI" panose="020B0604030504040204" pitchFamily="50" charset="-128"/>
              </a:rPr>
              <a:t>ID</a:t>
            </a:r>
            <a:r>
              <a:rPr kumimoji="1" lang="ja-JP" altLang="en-US" sz="1600" dirty="0">
                <a:solidFill>
                  <a:schemeClr val="bg1"/>
                </a:solidFill>
                <a:latin typeface="Meiryo UI" panose="020B0604030504040204" pitchFamily="50" charset="-128"/>
                <a:ea typeface="Meiryo UI" panose="020B0604030504040204" pitchFamily="50" charset="-128"/>
              </a:rPr>
              <a:t>を指定します。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コード生成すると関数名に使われます。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37740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モックサーバが返却する</a:t>
            </a:r>
            <a:r>
              <a:rPr kumimoji="1" lang="en-US" altLang="ja-JP" sz="2800" b="1" dirty="0">
                <a:latin typeface="Meiryo UI" panose="020B0604030504040204" pitchFamily="50" charset="-128"/>
                <a:ea typeface="Meiryo UI" panose="020B0604030504040204" pitchFamily="50" charset="-128"/>
              </a:rPr>
              <a:t>JSON</a:t>
            </a:r>
            <a:endParaRPr kumimoji="1" lang="ja-JP" altLang="en-US" sz="2800" b="1" dirty="0">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54C41829-09FD-496A-A964-708F32D7AD67}"/>
              </a:ext>
            </a:extLst>
          </p:cNvPr>
          <p:cNvPicPr>
            <a:picLocks noChangeAspect="1"/>
          </p:cNvPicPr>
          <p:nvPr/>
        </p:nvPicPr>
        <p:blipFill>
          <a:blip r:embed="rId3"/>
          <a:stretch>
            <a:fillRect/>
          </a:stretch>
        </p:blipFill>
        <p:spPr>
          <a:xfrm>
            <a:off x="1369901" y="1178804"/>
            <a:ext cx="2725180" cy="5172419"/>
          </a:xfrm>
          <a:prstGeom prst="rect">
            <a:avLst/>
          </a:prstGeom>
        </p:spPr>
      </p:pic>
      <p:pic>
        <p:nvPicPr>
          <p:cNvPr id="4" name="図 3">
            <a:extLst>
              <a:ext uri="{FF2B5EF4-FFF2-40B4-BE49-F238E27FC236}">
                <a16:creationId xmlns:a16="http://schemas.microsoft.com/office/drawing/2014/main" id="{1599192D-C516-49C9-BC7C-6FB30A91A41E}"/>
              </a:ext>
            </a:extLst>
          </p:cNvPr>
          <p:cNvPicPr>
            <a:picLocks noChangeAspect="1"/>
          </p:cNvPicPr>
          <p:nvPr/>
        </p:nvPicPr>
        <p:blipFill rotWithShape="1">
          <a:blip r:embed="rId4"/>
          <a:srcRect l="1557" t="17488"/>
          <a:stretch/>
        </p:blipFill>
        <p:spPr>
          <a:xfrm>
            <a:off x="5279010" y="2083324"/>
            <a:ext cx="6102028" cy="4267899"/>
          </a:xfrm>
          <a:prstGeom prst="rect">
            <a:avLst/>
          </a:prstGeom>
        </p:spPr>
      </p:pic>
      <p:sp>
        <p:nvSpPr>
          <p:cNvPr id="5" name="矢印: 右 4">
            <a:extLst>
              <a:ext uri="{FF2B5EF4-FFF2-40B4-BE49-F238E27FC236}">
                <a16:creationId xmlns:a16="http://schemas.microsoft.com/office/drawing/2014/main" id="{492D2E80-28A9-47E0-9CE4-80ADD38843B0}"/>
              </a:ext>
            </a:extLst>
          </p:cNvPr>
          <p:cNvSpPr/>
          <p:nvPr/>
        </p:nvSpPr>
        <p:spPr>
          <a:xfrm rot="2488240">
            <a:off x="1596466" y="395944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4674DD7C-616A-48F0-BE48-EFAB1E2AD784}"/>
              </a:ext>
            </a:extLst>
          </p:cNvPr>
          <p:cNvSpPr/>
          <p:nvPr/>
        </p:nvSpPr>
        <p:spPr>
          <a:xfrm rot="19349242">
            <a:off x="3537921" y="4649659"/>
            <a:ext cx="171641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62CB9720-A39A-4F79-84B0-163AF942DA20}"/>
              </a:ext>
            </a:extLst>
          </p:cNvPr>
          <p:cNvSpPr txBox="1"/>
          <p:nvPr/>
        </p:nvSpPr>
        <p:spPr>
          <a:xfrm>
            <a:off x="611460" y="2757341"/>
            <a:ext cx="4242062"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examples</a:t>
            </a:r>
            <a:r>
              <a:rPr kumimoji="1" lang="ja-JP" altLang="en-US" sz="1600" dirty="0">
                <a:solidFill>
                  <a:schemeClr val="bg1"/>
                </a:solidFill>
                <a:latin typeface="Meiryo UI" panose="020B0604030504040204" pitchFamily="50" charset="-128"/>
                <a:ea typeface="Meiryo UI" panose="020B0604030504040204" pitchFamily="50" charset="-128"/>
              </a:rPr>
              <a:t>に実際に返却される例を定義します。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モックサーバが返却するデータになります。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55648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C8628C7-E640-40A1-80B0-AD3FE511D235}"/>
              </a:ext>
            </a:extLst>
          </p:cNvPr>
          <p:cNvPicPr>
            <a:picLocks noChangeAspect="1"/>
          </p:cNvPicPr>
          <p:nvPr/>
        </p:nvPicPr>
        <p:blipFill rotWithShape="1">
          <a:blip r:embed="rId3"/>
          <a:srcRect r="47466" b="75808"/>
          <a:stretch/>
        </p:blipFill>
        <p:spPr>
          <a:xfrm>
            <a:off x="5626434" y="4239976"/>
            <a:ext cx="5849750" cy="1830886"/>
          </a:xfrm>
          <a:prstGeom prst="rect">
            <a:avLst/>
          </a:prstGeom>
          <a:ln>
            <a:noFill/>
          </a:ln>
          <a:effectLst>
            <a:outerShdw blurRad="292100" dist="139700" dir="2700000" algn="tl" rotWithShape="0">
              <a:srgbClr val="333333">
                <a:alpha val="65000"/>
              </a:srgbClr>
            </a:outerShdw>
          </a:effectLst>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を呼び出せるようにします。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「モックサーバの起動」を見ながら作業します。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mock.yml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ブラウザで次の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http://localhost:9080/api/todos</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モックサーバの起動</a:t>
            </a:r>
          </a:p>
        </p:txBody>
      </p:sp>
      <p:sp>
        <p:nvSpPr>
          <p:cNvPr id="8" name="矢印: 右 7">
            <a:extLst>
              <a:ext uri="{FF2B5EF4-FFF2-40B4-BE49-F238E27FC236}">
                <a16:creationId xmlns:a16="http://schemas.microsoft.com/office/drawing/2014/main" id="{4971AF84-FCEA-4537-BC67-0E62EEBD6C48}"/>
              </a:ext>
            </a:extLst>
          </p:cNvPr>
          <p:cNvSpPr/>
          <p:nvPr/>
        </p:nvSpPr>
        <p:spPr>
          <a:xfrm rot="8252184">
            <a:off x="7986661" y="433718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5371488" y="5544420"/>
            <a:ext cx="3734297"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examples</a:t>
            </a:r>
            <a:r>
              <a:rPr kumimoji="1" lang="ja-JP" altLang="en-US" sz="1600" dirty="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16548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クライアントの作成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生成したクライアントコードをラッピングした</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BackendSerivce</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クライアントの作成」を見ながら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ファイルを作ったら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ハンズオン資料からコードをコピペ</a:t>
            </a:r>
            <a:r>
              <a:rPr kumimoji="1" lang="ja-JP" altLang="en-US" sz="2000" dirty="0">
                <a:latin typeface="Meiryo UI" panose="020B0604030504040204" pitchFamily="50" charset="-128"/>
                <a:ea typeface="Meiryo UI" panose="020B0604030504040204" pitchFamily="50" charset="-128"/>
              </a:rPr>
              <a:t>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コピペしたら、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Alt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Shift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F</a:t>
            </a:r>
            <a:r>
              <a:rPr kumimoji="1" lang="ja-JP" altLang="en-US" sz="2000" dirty="0">
                <a:latin typeface="Meiryo UI" panose="020B0604030504040204" pitchFamily="50" charset="-128"/>
                <a:ea typeface="Meiryo UI" panose="020B0604030504040204" pitchFamily="50" charset="-128"/>
              </a:rPr>
              <a:t>を押してフォーマットしましょう。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全員で</a:t>
            </a:r>
            <a:r>
              <a:rPr kumimoji="1" lang="ja-JP" altLang="en-US" sz="2000" dirty="0">
                <a:highlight>
                  <a:srgbClr val="FFFF00"/>
                </a:highlight>
                <a:latin typeface="Meiryo UI" panose="020B0604030504040204" pitchFamily="50" charset="-128"/>
                <a:ea typeface="Meiryo UI" panose="020B0604030504040204" pitchFamily="50" charset="-128"/>
              </a:rPr>
              <a:t>リーディング</a:t>
            </a:r>
            <a:r>
              <a:rPr kumimoji="1" lang="ja-JP" altLang="en-US" sz="2000" dirty="0">
                <a:latin typeface="Meiryo UI" panose="020B0604030504040204" pitchFamily="50" charset="-128"/>
                <a:ea typeface="Meiryo UI" panose="020B0604030504040204" pitchFamily="50" charset="-128"/>
              </a:rPr>
              <a:t>しましょう。</a:t>
            </a:r>
            <a:endParaRPr kumimoji="1" lang="en-US" altLang="ja-JP" sz="2000" dirty="0">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2218568D-F43D-46A9-BC3A-8C312F2BAF83}"/>
              </a:ext>
            </a:extLst>
          </p:cNvPr>
          <p:cNvPicPr>
            <a:picLocks noChangeAspect="1"/>
          </p:cNvPicPr>
          <p:nvPr/>
        </p:nvPicPr>
        <p:blipFill rotWithShape="1">
          <a:blip r:embed="rId3"/>
          <a:srcRect l="6621" t="24055" b="30970"/>
          <a:stretch/>
        </p:blipFill>
        <p:spPr>
          <a:xfrm>
            <a:off x="5458542" y="1653859"/>
            <a:ext cx="6403942" cy="3084348"/>
          </a:xfrm>
          <a:prstGeom prst="rect">
            <a:avLst/>
          </a:prstGeom>
        </p:spPr>
      </p:pic>
      <p:sp>
        <p:nvSpPr>
          <p:cNvPr id="7" name="テキスト ボックス 6">
            <a:extLst>
              <a:ext uri="{FF2B5EF4-FFF2-40B4-BE49-F238E27FC236}">
                <a16:creationId xmlns:a16="http://schemas.microsoft.com/office/drawing/2014/main" id="{87BD4CE6-BE68-4833-A8B8-F4AFC29E3C8A}"/>
              </a:ext>
            </a:extLst>
          </p:cNvPr>
          <p:cNvSpPr txBox="1"/>
          <p:nvPr/>
        </p:nvSpPr>
        <p:spPr>
          <a:xfrm>
            <a:off x="5458542" y="5023810"/>
            <a:ext cx="6403942" cy="128721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Middleware</a:t>
            </a:r>
            <a:r>
              <a:rPr kumimoji="1" lang="ja-JP" altLang="en-US" sz="1600" dirty="0">
                <a:solidFill>
                  <a:schemeClr val="bg1"/>
                </a:solidFill>
                <a:latin typeface="Meiryo UI" panose="020B0604030504040204" pitchFamily="50" charset="-128"/>
                <a:ea typeface="Meiryo UI" panose="020B0604030504040204" pitchFamily="50" charset="-128"/>
              </a:rPr>
              <a:t>と呼ばれる部品を作成して、</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リクエストやレスポンスに対する共通的な処理を実装できます。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開発時に</a:t>
            </a:r>
            <a:r>
              <a:rPr kumimoji="1" lang="en-US" altLang="ja-JP" sz="1600" dirty="0">
                <a:solidFill>
                  <a:schemeClr val="bg1"/>
                </a:solidFill>
                <a:latin typeface="Meiryo UI" panose="020B0604030504040204" pitchFamily="50" charset="-128"/>
                <a:ea typeface="Meiryo UI" panose="020B0604030504040204" pitchFamily="50" charset="-128"/>
              </a:rPr>
              <a:t>REST API</a:t>
            </a:r>
            <a:r>
              <a:rPr kumimoji="1" lang="ja-JP" altLang="en-US" sz="1600" dirty="0">
                <a:solidFill>
                  <a:schemeClr val="bg1"/>
                </a:solidFill>
                <a:latin typeface="Meiryo UI" panose="020B0604030504040204" pitchFamily="50" charset="-128"/>
                <a:ea typeface="Meiryo UI" panose="020B0604030504040204" pitchFamily="50" charset="-128"/>
              </a:rPr>
              <a:t>の呼び出しを確認しやすいように、</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リクエストとレスポンスをコンソールにログ出力する</a:t>
            </a:r>
            <a:r>
              <a:rPr kumimoji="1" lang="en-US" altLang="ja-JP" sz="1600" dirty="0">
                <a:solidFill>
                  <a:schemeClr val="bg1"/>
                </a:solidFill>
                <a:latin typeface="Meiryo UI" panose="020B0604030504040204" pitchFamily="50" charset="-128"/>
                <a:ea typeface="Meiryo UI" panose="020B0604030504040204" pitchFamily="50" charset="-128"/>
              </a:rPr>
              <a:t>Middleware</a:t>
            </a:r>
            <a:r>
              <a:rPr kumimoji="1" lang="ja-JP" altLang="en-US" sz="1600" dirty="0">
                <a:solidFill>
                  <a:schemeClr val="bg1"/>
                </a:solidFill>
                <a:latin typeface="Meiryo UI" panose="020B0604030504040204" pitchFamily="50" charset="-128"/>
                <a:ea typeface="Meiryo UI" panose="020B0604030504040204" pitchFamily="50" charset="-128"/>
              </a:rPr>
              <a:t>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矢印: 右 7">
            <a:extLst>
              <a:ext uri="{FF2B5EF4-FFF2-40B4-BE49-F238E27FC236}">
                <a16:creationId xmlns:a16="http://schemas.microsoft.com/office/drawing/2014/main" id="{4971AF84-FCEA-4537-BC67-0E62EEBD6C48}"/>
              </a:ext>
            </a:extLst>
          </p:cNvPr>
          <p:cNvSpPr/>
          <p:nvPr/>
        </p:nvSpPr>
        <p:spPr>
          <a:xfrm rot="8252184">
            <a:off x="7751510" y="138960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右 13">
            <a:extLst>
              <a:ext uri="{FF2B5EF4-FFF2-40B4-BE49-F238E27FC236}">
                <a16:creationId xmlns:a16="http://schemas.microsoft.com/office/drawing/2014/main" id="{A6E3AF7A-5972-4D99-9AB0-5AE37E2991E3}"/>
              </a:ext>
            </a:extLst>
          </p:cNvPr>
          <p:cNvSpPr/>
          <p:nvPr/>
        </p:nvSpPr>
        <p:spPr>
          <a:xfrm rot="8252184">
            <a:off x="8622872" y="366303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0810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管理の開発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12445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React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TypeScript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Nablarch</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Docker</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SPA</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API</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3007051" y="261496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808790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の一覧表示</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の登録</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状態の更新、</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一覧の絞り込みは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ハンズオン時間の都合で省略します。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管理で開発するページ</a:t>
            </a:r>
          </a:p>
        </p:txBody>
      </p:sp>
      <p:pic>
        <p:nvPicPr>
          <p:cNvPr id="2" name="Picture 2" descr="page-css">
            <a:extLst>
              <a:ext uri="{FF2B5EF4-FFF2-40B4-BE49-F238E27FC236}">
                <a16:creationId xmlns:a16="http://schemas.microsoft.com/office/drawing/2014/main" id="{31E2977D-1C3C-436B-A0FA-EB29DEBFD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A9A5B907-4341-4EBF-AE62-D8A97A54C7D0}"/>
              </a:ext>
            </a:extLst>
          </p:cNvPr>
          <p:cNvSpPr/>
          <p:nvPr/>
        </p:nvSpPr>
        <p:spPr>
          <a:xfrm rot="826566">
            <a:off x="6488216" y="381346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6EB7A35C-183D-4ECF-845E-5736B2B0B05E}"/>
              </a:ext>
            </a:extLst>
          </p:cNvPr>
          <p:cNvSpPr/>
          <p:nvPr/>
        </p:nvSpPr>
        <p:spPr>
          <a:xfrm rot="12233852">
            <a:off x="9619487" y="324643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92912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いよいよ機能開発、その前に</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画面イメージからどうやって作っていけばいいのだろう？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まず何を作るのだろう？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何を考えないといけないのだろう？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2" name="Picture 2" descr="page-css">
            <a:extLst>
              <a:ext uri="{FF2B5EF4-FFF2-40B4-BE49-F238E27FC236}">
                <a16:creationId xmlns:a16="http://schemas.microsoft.com/office/drawing/2014/main" id="{7887E9A5-85F1-4B6B-8A5F-1C3783D68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742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先人の知恵に学ぼう</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React</a:t>
            </a:r>
            <a:r>
              <a:rPr kumimoji="1" lang="ja-JP" altLang="en-US" sz="2000" dirty="0">
                <a:highlight>
                  <a:srgbClr val="FFFF00"/>
                </a:highlight>
                <a:latin typeface="Meiryo UI" panose="020B0604030504040204" pitchFamily="50" charset="-128"/>
                <a:ea typeface="Meiryo UI" panose="020B0604030504040204" pitchFamily="50" charset="-128"/>
              </a:rPr>
              <a:t>の流儀</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https://ja.reactjs.org/docs/thinking-in-react.html</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「あなたがどんなアプリを作ろうかと考えたことが、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そのままアプリの作り方になる」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モックから始めよう・・・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3269EB84-F14E-4CD2-9295-84694D31B0FF}"/>
              </a:ext>
            </a:extLst>
          </p:cNvPr>
          <p:cNvPicPr>
            <a:picLocks noChangeAspect="1"/>
          </p:cNvPicPr>
          <p:nvPr/>
        </p:nvPicPr>
        <p:blipFill rotWithShape="1">
          <a:blip r:embed="rId4"/>
          <a:srcRect b="20214"/>
          <a:stretch/>
        </p:blipFill>
        <p:spPr>
          <a:xfrm>
            <a:off x="5960647" y="2572014"/>
            <a:ext cx="5803995" cy="3951879"/>
          </a:xfrm>
          <a:prstGeom prst="rect">
            <a:avLst/>
          </a:prstGeom>
          <a:ln>
            <a:noFill/>
          </a:ln>
          <a:effectLst>
            <a:outerShdw blurRad="292100" dist="139700" dir="2700000" algn="tl" rotWithShape="0">
              <a:srgbClr val="333333">
                <a:alpha val="65000"/>
              </a:srgbClr>
            </a:outerShdw>
          </a:effectLst>
        </p:spPr>
      </p:pic>
      <p:sp>
        <p:nvSpPr>
          <p:cNvPr id="5" name="矢印: 右 4">
            <a:extLst>
              <a:ext uri="{FF2B5EF4-FFF2-40B4-BE49-F238E27FC236}">
                <a16:creationId xmlns:a16="http://schemas.microsoft.com/office/drawing/2014/main" id="{89EF67A1-31B2-43C0-970B-7DF91624B143}"/>
              </a:ext>
            </a:extLst>
          </p:cNvPr>
          <p:cNvSpPr/>
          <p:nvPr/>
        </p:nvSpPr>
        <p:spPr>
          <a:xfrm rot="8252184">
            <a:off x="9311849" y="465856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1FF34386-67A2-4D16-A37C-7B34737460C9}"/>
              </a:ext>
            </a:extLst>
          </p:cNvPr>
          <p:cNvSpPr/>
          <p:nvPr/>
        </p:nvSpPr>
        <p:spPr>
          <a:xfrm rot="8252184">
            <a:off x="7459179" y="563943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874813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開発ステップ</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dirty="0">
                <a:latin typeface="Meiryo UI" panose="020B0604030504040204" pitchFamily="50" charset="-128"/>
                <a:ea typeface="Meiryo UI" panose="020B0604030504040204" pitchFamily="50" charset="-128"/>
              </a:rPr>
              <a:t>								</a:t>
            </a:r>
            <a:r>
              <a:rPr kumimoji="1" lang="ja-JP" altLang="en-US" sz="2000" dirty="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最小限の状態を考える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導出できるものは状態としない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状態をどのコンポーネントで持つか決める</a:t>
            </a:r>
            <a:endParaRPr kumimoji="1" lang="en-US" altLang="ja-JP" sz="2000" dirty="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914870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まずはモックをそのまま表示します。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「ページ外観の作成」を見ながら作業します。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はじめにアプリを起動します。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npm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install</a:t>
            </a:r>
            <a:r>
              <a:rPr kumimoji="1" lang="ja-JP" altLang="en-US" sz="2000" dirty="0">
                <a:latin typeface="Meiryo UI" panose="020B0604030504040204" pitchFamily="50" charset="-128"/>
                <a:ea typeface="Meiryo UI" panose="020B0604030504040204" pitchFamily="50" charset="-128"/>
              </a:rPr>
              <a:t>　←初回のみ</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npm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run</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start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モックの場所</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-app-mock/</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コピペしたら、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Alt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Shift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F</a:t>
            </a:r>
            <a:r>
              <a:rPr kumimoji="1" lang="ja-JP" altLang="en-US" sz="2000" dirty="0">
                <a:latin typeface="Meiryo UI" panose="020B0604030504040204" pitchFamily="50" charset="-128"/>
                <a:ea typeface="Meiryo UI" panose="020B0604030504040204" pitchFamily="50" charset="-128"/>
              </a:rPr>
              <a:t>でフォーマットしましょう。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ページ外観の作成</a:t>
            </a:r>
          </a:p>
        </p:txBody>
      </p:sp>
      <p:sp>
        <p:nvSpPr>
          <p:cNvPr id="8" name="矢印: 右 7">
            <a:extLst>
              <a:ext uri="{FF2B5EF4-FFF2-40B4-BE49-F238E27FC236}">
                <a16:creationId xmlns:a16="http://schemas.microsoft.com/office/drawing/2014/main" id="{4971AF84-FCEA-4537-BC67-0E62EEBD6C4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a:extLst>
              <a:ext uri="{FF2B5EF4-FFF2-40B4-BE49-F238E27FC236}">
                <a16:creationId xmlns:a16="http://schemas.microsoft.com/office/drawing/2014/main" id="{720CA14F-EDE1-4D24-8818-B0B13151ADD0}"/>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a16="http://schemas.microsoft.com/office/drawing/2014/main" id="{231216D7-7610-41AB-9F52-DFBB521EA6DE}"/>
              </a:ext>
            </a:extLst>
          </p:cNvPr>
          <p:cNvPicPr>
            <a:picLocks noChangeAspect="1"/>
          </p:cNvPicPr>
          <p:nvPr/>
        </p:nvPicPr>
        <p:blipFill>
          <a:blip r:embed="rId5"/>
          <a:stretch>
            <a:fillRect/>
          </a:stretch>
        </p:blipFill>
        <p:spPr>
          <a:xfrm>
            <a:off x="6532780" y="4207486"/>
            <a:ext cx="4752102" cy="1824807"/>
          </a:xfrm>
          <a:prstGeom prst="rect">
            <a:avLst/>
          </a:prstGeom>
          <a:ln>
            <a:noFill/>
          </a:ln>
          <a:effectLst>
            <a:outerShdw blurRad="292100" dist="139700" dir="2700000" algn="tl" rotWithShape="0">
              <a:srgbClr val="333333">
                <a:alpha val="65000"/>
              </a:srgbClr>
            </a:outerShdw>
          </a:effectLst>
        </p:spPr>
      </p:pic>
      <p:sp>
        <p:nvSpPr>
          <p:cNvPr id="11" name="矢印: 右 10">
            <a:extLst>
              <a:ext uri="{FF2B5EF4-FFF2-40B4-BE49-F238E27FC236}">
                <a16:creationId xmlns:a16="http://schemas.microsoft.com/office/drawing/2014/main" id="{464ED2DE-C472-480F-A83C-51AEB61B20D5}"/>
              </a:ext>
            </a:extLst>
          </p:cNvPr>
          <p:cNvSpPr/>
          <p:nvPr/>
        </p:nvSpPr>
        <p:spPr>
          <a:xfrm rot="6397964">
            <a:off x="10114525" y="36548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E0762A-63B5-4E25-A063-6E7CC4197E9A}"/>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5118424-8372-40D9-A74E-C4F7102FC7DD}"/>
              </a:ext>
            </a:extLst>
          </p:cNvPr>
          <p:cNvSpPr txBox="1"/>
          <p:nvPr/>
        </p:nvSpPr>
        <p:spPr>
          <a:xfrm>
            <a:off x="10118490" y="6175252"/>
            <a:ext cx="1166391"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25919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見たままにコンポーネントに分割します。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「コンポーネントの分割」を見ながら作業します。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/components</a:t>
            </a:r>
            <a:r>
              <a:rPr kumimoji="1" lang="ja-JP" altLang="en-US" sz="2000" dirty="0">
                <a:latin typeface="Meiryo UI" panose="020B0604030504040204" pitchFamily="50" charset="-128"/>
                <a:ea typeface="Meiryo UI" panose="020B0604030504040204" pitchFamily="50" charset="-128"/>
              </a:rPr>
              <a:t>ディレクトリを作成します。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そこにコンポーネントを作っていきます。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分割後のファイルがありますので上書きでペーストしましょう。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dirty="0">
                <a:highlight>
                  <a:srgbClr val="FFFF00"/>
                </a:highlight>
                <a:latin typeface="Meiryo UI" panose="020B0604030504040204" pitchFamily="50" charset="-128"/>
                <a:ea typeface="Meiryo UI" panose="020B0604030504040204" pitchFamily="50" charset="-128"/>
              </a:rPr>
              <a:t>spa-</a:t>
            </a:r>
            <a:r>
              <a:rPr kumimoji="1" lang="en-US" altLang="ja-JP" dirty="0" err="1">
                <a:highlight>
                  <a:srgbClr val="FFFF00"/>
                </a:highlight>
                <a:latin typeface="Meiryo UI" panose="020B0604030504040204" pitchFamily="50" charset="-128"/>
                <a:ea typeface="Meiryo UI" panose="020B0604030504040204" pitchFamily="50" charset="-128"/>
              </a:rPr>
              <a:t>restapi</a:t>
            </a:r>
            <a:r>
              <a:rPr kumimoji="1" lang="en-US" altLang="ja-JP" dirty="0">
                <a:highlight>
                  <a:srgbClr val="FFFF00"/>
                </a:highlight>
                <a:latin typeface="Meiryo UI" panose="020B0604030504040204" pitchFamily="50" charset="-128"/>
                <a:ea typeface="Meiryo UI" panose="020B0604030504040204" pitchFamily="50" charset="-128"/>
              </a:rPr>
              <a:t>-</a:t>
            </a:r>
            <a:r>
              <a:rPr kumimoji="1" lang="en-US" altLang="ja-JP" dirty="0" err="1">
                <a:highlight>
                  <a:srgbClr val="FFFF00"/>
                </a:highlight>
                <a:latin typeface="Meiryo UI" panose="020B0604030504040204" pitchFamily="50" charset="-128"/>
                <a:ea typeface="Meiryo UI" panose="020B0604030504040204" pitchFamily="50" charset="-128"/>
              </a:rPr>
              <a:t>handson</a:t>
            </a:r>
            <a:r>
              <a:rPr kumimoji="1" lang="en-US" altLang="ja-JP" dirty="0">
                <a:highlight>
                  <a:srgbClr val="FFFF00"/>
                </a:highlight>
                <a:latin typeface="Meiryo UI" panose="020B0604030504040204" pitchFamily="50" charset="-128"/>
                <a:ea typeface="Meiryo UI" panose="020B0604030504040204" pitchFamily="50" charset="-128"/>
              </a:rPr>
              <a:t>/support/ToDo</a:t>
            </a:r>
            <a:r>
              <a:rPr kumimoji="1" lang="ja-JP" altLang="en-US" dirty="0">
                <a:highlight>
                  <a:srgbClr val="FFFF00"/>
                </a:highlight>
                <a:latin typeface="Meiryo UI" panose="020B0604030504040204" pitchFamily="50" charset="-128"/>
                <a:ea typeface="Meiryo UI" panose="020B0604030504040204" pitchFamily="50" charset="-128"/>
              </a:rPr>
              <a:t>管理のコンポーネント</a:t>
            </a:r>
            <a:endParaRPr kumimoji="1" lang="en-US" altLang="ja-JP"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皆さん、ペーストできたら、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全員でリーディング</a:t>
            </a:r>
            <a:r>
              <a:rPr kumimoji="1" lang="ja-JP" altLang="en-US" sz="2000" dirty="0">
                <a:latin typeface="Meiryo UI" panose="020B0604030504040204" pitchFamily="50" charset="-128"/>
                <a:ea typeface="Meiryo UI" panose="020B0604030504040204" pitchFamily="50" charset="-128"/>
              </a:rPr>
              <a:t>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コンポーネントの分割</a:t>
            </a:r>
          </a:p>
        </p:txBody>
      </p:sp>
      <p:pic>
        <p:nvPicPr>
          <p:cNvPr id="5" name="図 4">
            <a:extLst>
              <a:ext uri="{FF2B5EF4-FFF2-40B4-BE49-F238E27FC236}">
                <a16:creationId xmlns:a16="http://schemas.microsoft.com/office/drawing/2014/main" id="{3A63753C-B309-4D21-A1B3-3D06CC65035B}"/>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10" name="テキスト ボックス 9">
            <a:extLst>
              <a:ext uri="{FF2B5EF4-FFF2-40B4-BE49-F238E27FC236}">
                <a16:creationId xmlns:a16="http://schemas.microsoft.com/office/drawing/2014/main" id="{4F10EEDB-0068-4642-982D-FBE8FF87377A}"/>
              </a:ext>
            </a:extLst>
          </p:cNvPr>
          <p:cNvSpPr txBox="1"/>
          <p:nvPr/>
        </p:nvSpPr>
        <p:spPr>
          <a:xfrm>
            <a:off x="4110316" y="5472101"/>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F0D36F0D-C47B-4AE3-893E-CB066BCEBCE5}"/>
              </a:ext>
            </a:extLst>
          </p:cNvPr>
          <p:cNvSpPr txBox="1"/>
          <p:nvPr/>
        </p:nvSpPr>
        <p:spPr>
          <a:xfrm>
            <a:off x="5753099" y="5127867"/>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1BBF6934-16EA-48DA-A256-42F384F66CAF}"/>
              </a:ext>
            </a:extLst>
          </p:cNvPr>
          <p:cNvSpPr txBox="1"/>
          <p:nvPr/>
        </p:nvSpPr>
        <p:spPr>
          <a:xfrm>
            <a:off x="6464299" y="5667546"/>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5158583-2C75-4337-8327-512FCE972E76}"/>
              </a:ext>
            </a:extLst>
          </p:cNvPr>
          <p:cNvSpPr txBox="1"/>
          <p:nvPr/>
        </p:nvSpPr>
        <p:spPr>
          <a:xfrm>
            <a:off x="8673560" y="5213155"/>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1A1BE81A-7160-41DC-A121-DCC644F75AA5}"/>
              </a:ext>
            </a:extLst>
          </p:cNvPr>
          <p:cNvSpPr txBox="1"/>
          <p:nvPr/>
        </p:nvSpPr>
        <p:spPr>
          <a:xfrm>
            <a:off x="8673559" y="5680411"/>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BE297944-E063-4B54-A241-84D3E3926BA4}"/>
              </a:ext>
            </a:extLst>
          </p:cNvPr>
          <p:cNvSpPr txBox="1"/>
          <p:nvPr/>
        </p:nvSpPr>
        <p:spPr>
          <a:xfrm>
            <a:off x="8673559" y="6146507"/>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2717906E-3B1B-49E1-87D8-A9798018FD5A}"/>
              </a:ext>
            </a:extLst>
          </p:cNvPr>
          <p:cNvSpPr txBox="1"/>
          <p:nvPr/>
        </p:nvSpPr>
        <p:spPr>
          <a:xfrm>
            <a:off x="10621302" y="6160011"/>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4" name="矢印: 右 23">
            <a:extLst>
              <a:ext uri="{FF2B5EF4-FFF2-40B4-BE49-F238E27FC236}">
                <a16:creationId xmlns:a16="http://schemas.microsoft.com/office/drawing/2014/main" id="{B1078F0D-EB2B-4549-9421-59B6459551E9}"/>
              </a:ext>
            </a:extLst>
          </p:cNvPr>
          <p:cNvSpPr/>
          <p:nvPr/>
        </p:nvSpPr>
        <p:spPr>
          <a:xfrm>
            <a:off x="5057084" y="5458596"/>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矢印: 右 25">
            <a:extLst>
              <a:ext uri="{FF2B5EF4-FFF2-40B4-BE49-F238E27FC236}">
                <a16:creationId xmlns:a16="http://schemas.microsoft.com/office/drawing/2014/main" id="{8F792C9F-1C76-48E1-A8D9-6EEA076B2FCA}"/>
              </a:ext>
            </a:extLst>
          </p:cNvPr>
          <p:cNvSpPr/>
          <p:nvPr/>
        </p:nvSpPr>
        <p:spPr>
          <a:xfrm>
            <a:off x="8015814" y="5640630"/>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右 27">
            <a:extLst>
              <a:ext uri="{FF2B5EF4-FFF2-40B4-BE49-F238E27FC236}">
                <a16:creationId xmlns:a16="http://schemas.microsoft.com/office/drawing/2014/main" id="{B085080B-4B6B-41C3-9C0F-85AFEFB9F3E5}"/>
              </a:ext>
            </a:extLst>
          </p:cNvPr>
          <p:cNvSpPr/>
          <p:nvPr/>
        </p:nvSpPr>
        <p:spPr>
          <a:xfrm>
            <a:off x="10003477" y="6133002"/>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06D041A4-A640-4DA6-8C34-A7E6125096E0}"/>
              </a:ext>
            </a:extLst>
          </p:cNvPr>
          <p:cNvSpPr txBox="1"/>
          <p:nvPr/>
        </p:nvSpPr>
        <p:spPr>
          <a:xfrm>
            <a:off x="4099751" y="6104634"/>
            <a:ext cx="4435529"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分割→表示確認を繰り返しながら徐々に分割します。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時間の都合上、分割作業はショートカットします。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997C51BF-994F-4F69-B8BD-EAECAD78EAAF}"/>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4034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開発ステップ（再掲）</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619618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dirty="0">
                <a:latin typeface="Meiryo UI" panose="020B0604030504040204" pitchFamily="50" charset="-128"/>
                <a:ea typeface="Meiryo UI" panose="020B0604030504040204" pitchFamily="50" charset="-128"/>
              </a:rPr>
              <a:t>								</a:t>
            </a:r>
            <a:r>
              <a:rPr kumimoji="1" lang="ja-JP" altLang="en-US" sz="2000" dirty="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最小限の状態を考える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導出できるものは状態としない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状態をどのコンポーネントで持つか決める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810396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を一覧表示できるように実装します。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の一覧表示」を見ながら作業します。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の一覧表示に必要な</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の一覧は変化していくものなので</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この</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TodoList</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も一覧に追加する？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複数のコンポで使うので共通の親コンポである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TodoBoard</a:t>
            </a:r>
            <a:r>
              <a:rPr kumimoji="1" lang="ja-JP" altLang="en-US" sz="2000" dirty="0">
                <a:latin typeface="Meiryo UI" panose="020B0604030504040204" pitchFamily="50" charset="-128"/>
                <a:ea typeface="Meiryo UI" panose="020B0604030504040204" pitchFamily="50" charset="-128"/>
              </a:rPr>
              <a:t>にこの</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542258" y="325344"/>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p>
        </p:txBody>
      </p:sp>
      <p:pic>
        <p:nvPicPr>
          <p:cNvPr id="4" name="図 3">
            <a:extLst>
              <a:ext uri="{FF2B5EF4-FFF2-40B4-BE49-F238E27FC236}">
                <a16:creationId xmlns:a16="http://schemas.microsoft.com/office/drawing/2014/main" id="{66EEA082-BAC3-4A8F-A1D2-31C78DBFF881}"/>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30" name="テキスト ボックス 29">
            <a:extLst>
              <a:ext uri="{FF2B5EF4-FFF2-40B4-BE49-F238E27FC236}">
                <a16:creationId xmlns:a16="http://schemas.microsoft.com/office/drawing/2014/main" id="{825A2754-968F-4A3B-9352-DD60E4FE3C78}"/>
              </a:ext>
            </a:extLst>
          </p:cNvPr>
          <p:cNvSpPr txBox="1"/>
          <p:nvPr/>
        </p:nvSpPr>
        <p:spPr>
          <a:xfrm>
            <a:off x="4110316" y="5472101"/>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32" name="テキスト ボックス 31">
            <a:extLst>
              <a:ext uri="{FF2B5EF4-FFF2-40B4-BE49-F238E27FC236}">
                <a16:creationId xmlns:a16="http://schemas.microsoft.com/office/drawing/2014/main" id="{030E43F8-EA7A-475F-B9B5-8AD0405DB801}"/>
              </a:ext>
            </a:extLst>
          </p:cNvPr>
          <p:cNvSpPr txBox="1"/>
          <p:nvPr/>
        </p:nvSpPr>
        <p:spPr>
          <a:xfrm>
            <a:off x="5753099" y="5127867"/>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4CB1FE7A-E853-4671-BF22-163E3F159BD7}"/>
              </a:ext>
            </a:extLst>
          </p:cNvPr>
          <p:cNvSpPr txBox="1"/>
          <p:nvPr/>
        </p:nvSpPr>
        <p:spPr>
          <a:xfrm>
            <a:off x="6464299" y="5667546"/>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8FEAEF88-D596-4482-8461-5DB6561D7119}"/>
              </a:ext>
            </a:extLst>
          </p:cNvPr>
          <p:cNvSpPr txBox="1"/>
          <p:nvPr/>
        </p:nvSpPr>
        <p:spPr>
          <a:xfrm>
            <a:off x="8673560" y="5213155"/>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118EC12C-A011-42E5-81F6-4D35EF7169A6}"/>
              </a:ext>
            </a:extLst>
          </p:cNvPr>
          <p:cNvSpPr txBox="1"/>
          <p:nvPr/>
        </p:nvSpPr>
        <p:spPr>
          <a:xfrm>
            <a:off x="8673559" y="5680411"/>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C55424F9-FD76-4B16-9E08-6FF7DEDBB92A}"/>
              </a:ext>
            </a:extLst>
          </p:cNvPr>
          <p:cNvSpPr txBox="1"/>
          <p:nvPr/>
        </p:nvSpPr>
        <p:spPr>
          <a:xfrm>
            <a:off x="8673559" y="6146507"/>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386C27F9-9840-4BB9-89C5-D0B96BABFDBA}"/>
              </a:ext>
            </a:extLst>
          </p:cNvPr>
          <p:cNvSpPr txBox="1"/>
          <p:nvPr/>
        </p:nvSpPr>
        <p:spPr>
          <a:xfrm>
            <a:off x="10621302" y="6160011"/>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4" name="矢印: 右 43">
            <a:extLst>
              <a:ext uri="{FF2B5EF4-FFF2-40B4-BE49-F238E27FC236}">
                <a16:creationId xmlns:a16="http://schemas.microsoft.com/office/drawing/2014/main" id="{88347C16-E6EC-4F18-AF6A-00B572CB21EA}"/>
              </a:ext>
            </a:extLst>
          </p:cNvPr>
          <p:cNvSpPr/>
          <p:nvPr/>
        </p:nvSpPr>
        <p:spPr>
          <a:xfrm>
            <a:off x="5057084" y="5458596"/>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右 45">
            <a:extLst>
              <a:ext uri="{FF2B5EF4-FFF2-40B4-BE49-F238E27FC236}">
                <a16:creationId xmlns:a16="http://schemas.microsoft.com/office/drawing/2014/main" id="{18556BCE-BEDC-4A69-86A3-FB51DF803514}"/>
              </a:ext>
            </a:extLst>
          </p:cNvPr>
          <p:cNvSpPr/>
          <p:nvPr/>
        </p:nvSpPr>
        <p:spPr>
          <a:xfrm>
            <a:off x="8015814" y="5640630"/>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矢印: 右 47">
            <a:extLst>
              <a:ext uri="{FF2B5EF4-FFF2-40B4-BE49-F238E27FC236}">
                <a16:creationId xmlns:a16="http://schemas.microsoft.com/office/drawing/2014/main" id="{3667911D-F703-47BF-B8FA-06BA32814C9A}"/>
              </a:ext>
            </a:extLst>
          </p:cNvPr>
          <p:cNvSpPr/>
          <p:nvPr/>
        </p:nvSpPr>
        <p:spPr>
          <a:xfrm>
            <a:off x="10003477" y="6133002"/>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矢印: 右 49">
            <a:extLst>
              <a:ext uri="{FF2B5EF4-FFF2-40B4-BE49-F238E27FC236}">
                <a16:creationId xmlns:a16="http://schemas.microsoft.com/office/drawing/2014/main" id="{4F127D3B-2D6D-4726-92BE-B36BC0CBDF09}"/>
              </a:ext>
            </a:extLst>
          </p:cNvPr>
          <p:cNvSpPr/>
          <p:nvPr/>
        </p:nvSpPr>
        <p:spPr>
          <a:xfrm rot="18056760">
            <a:off x="6202822" y="603106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右 4">
            <a:extLst>
              <a:ext uri="{FF2B5EF4-FFF2-40B4-BE49-F238E27FC236}">
                <a16:creationId xmlns:a16="http://schemas.microsoft.com/office/drawing/2014/main" id="{510CE032-7306-476D-A654-B51E46622611}"/>
              </a:ext>
            </a:extLst>
          </p:cNvPr>
          <p:cNvSpPr/>
          <p:nvPr/>
        </p:nvSpPr>
        <p:spPr>
          <a:xfrm rot="8791232">
            <a:off x="9695671" y="496170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007174DC-B1FD-46D6-8464-5815B0E069DD}"/>
              </a:ext>
            </a:extLst>
          </p:cNvPr>
          <p:cNvSpPr/>
          <p:nvPr/>
        </p:nvSpPr>
        <p:spPr>
          <a:xfrm rot="13146091">
            <a:off x="9694564" y="642260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85509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の追加）</a:t>
            </a:r>
          </a:p>
        </p:txBody>
      </p:sp>
      <p:pic>
        <p:nvPicPr>
          <p:cNvPr id="51" name="図 50">
            <a:extLst>
              <a:ext uri="{FF2B5EF4-FFF2-40B4-BE49-F238E27FC236}">
                <a16:creationId xmlns:a16="http://schemas.microsoft.com/office/drawing/2014/main" id="{F9EF1A31-3FCC-4B1D-AB0D-32541506BDB4}"/>
              </a:ext>
            </a:extLst>
          </p:cNvPr>
          <p:cNvPicPr>
            <a:picLocks noChangeAspect="1"/>
          </p:cNvPicPr>
          <p:nvPr/>
        </p:nvPicPr>
        <p:blipFill>
          <a:blip r:embed="rId3"/>
          <a:stretch>
            <a:fillRect/>
          </a:stretch>
        </p:blipFill>
        <p:spPr>
          <a:xfrm>
            <a:off x="588135" y="1138542"/>
            <a:ext cx="4235622" cy="3016276"/>
          </a:xfrm>
          <a:prstGeom prst="rect">
            <a:avLst/>
          </a:prstGeom>
        </p:spPr>
      </p:pic>
      <p:pic>
        <p:nvPicPr>
          <p:cNvPr id="5" name="図 4">
            <a:extLst>
              <a:ext uri="{FF2B5EF4-FFF2-40B4-BE49-F238E27FC236}">
                <a16:creationId xmlns:a16="http://schemas.microsoft.com/office/drawing/2014/main" id="{15156D56-E982-4C05-BC1D-B9DC4551AAB4}"/>
              </a:ext>
            </a:extLst>
          </p:cNvPr>
          <p:cNvPicPr>
            <a:picLocks noChangeAspect="1"/>
          </p:cNvPicPr>
          <p:nvPr/>
        </p:nvPicPr>
        <p:blipFill>
          <a:blip r:embed="rId4"/>
          <a:stretch>
            <a:fillRect/>
          </a:stretch>
        </p:blipFill>
        <p:spPr>
          <a:xfrm>
            <a:off x="6159840" y="1138542"/>
            <a:ext cx="4583556" cy="3016276"/>
          </a:xfrm>
          <a:prstGeom prst="rect">
            <a:avLst/>
          </a:prstGeom>
        </p:spPr>
      </p:pic>
      <p:pic>
        <p:nvPicPr>
          <p:cNvPr id="7" name="図 6">
            <a:extLst>
              <a:ext uri="{FF2B5EF4-FFF2-40B4-BE49-F238E27FC236}">
                <a16:creationId xmlns:a16="http://schemas.microsoft.com/office/drawing/2014/main" id="{7E3C22CB-B9C9-48AC-9FCD-DDD1B8E71650}"/>
              </a:ext>
            </a:extLst>
          </p:cNvPr>
          <p:cNvPicPr>
            <a:picLocks noChangeAspect="1"/>
          </p:cNvPicPr>
          <p:nvPr/>
        </p:nvPicPr>
        <p:blipFill>
          <a:blip r:embed="rId5"/>
          <a:stretch>
            <a:fillRect/>
          </a:stretch>
        </p:blipFill>
        <p:spPr>
          <a:xfrm>
            <a:off x="3103772" y="3203730"/>
            <a:ext cx="2845774" cy="3336810"/>
          </a:xfrm>
          <a:prstGeom prst="rect">
            <a:avLst/>
          </a:prstGeom>
        </p:spPr>
      </p:pic>
      <p:sp>
        <p:nvSpPr>
          <p:cNvPr id="8" name="矢印: 右 7">
            <a:extLst>
              <a:ext uri="{FF2B5EF4-FFF2-40B4-BE49-F238E27FC236}">
                <a16:creationId xmlns:a16="http://schemas.microsoft.com/office/drawing/2014/main" id="{8FC850DB-CBAE-4A70-AB4A-5301B41FE5C8}"/>
              </a:ext>
            </a:extLst>
          </p:cNvPr>
          <p:cNvSpPr/>
          <p:nvPr/>
        </p:nvSpPr>
        <p:spPr>
          <a:xfrm>
            <a:off x="5259706" y="192538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A956945D-2183-488F-9A0F-2280627E47FF}"/>
              </a:ext>
            </a:extLst>
          </p:cNvPr>
          <p:cNvSpPr/>
          <p:nvPr/>
        </p:nvSpPr>
        <p:spPr>
          <a:xfrm rot="7997676">
            <a:off x="6309359" y="454913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019C5EB1-FBAA-46A4-B9DC-B1144C5ED7CC}"/>
              </a:ext>
            </a:extLst>
          </p:cNvPr>
          <p:cNvSpPr txBox="1"/>
          <p:nvPr/>
        </p:nvSpPr>
        <p:spPr>
          <a:xfrm>
            <a:off x="6242455" y="5334335"/>
            <a:ext cx="471241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の機能はフックと呼ばれる関数で提供されます。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コンポの状態を実現する</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95080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8D4B80D-002B-4946-917B-E88AB960568D}"/>
              </a:ext>
            </a:extLst>
          </p:cNvPr>
          <p:cNvPicPr>
            <a:picLocks noChangeAspect="1"/>
          </p:cNvPicPr>
          <p:nvPr/>
        </p:nvPicPr>
        <p:blipFill>
          <a:blip r:embed="rId3"/>
          <a:stretch>
            <a:fillRect/>
          </a:stretch>
        </p:blipFill>
        <p:spPr>
          <a:xfrm>
            <a:off x="5818000" y="981503"/>
            <a:ext cx="4650402" cy="5501513"/>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の更新）</a:t>
            </a:r>
          </a:p>
        </p:txBody>
      </p:sp>
      <p:pic>
        <p:nvPicPr>
          <p:cNvPr id="4" name="図 3">
            <a:extLst>
              <a:ext uri="{FF2B5EF4-FFF2-40B4-BE49-F238E27FC236}">
                <a16:creationId xmlns:a16="http://schemas.microsoft.com/office/drawing/2014/main" id="{9BA7B0BA-8AD3-47B9-99B8-90721FC5F86B}"/>
              </a:ext>
            </a:extLst>
          </p:cNvPr>
          <p:cNvPicPr>
            <a:picLocks noChangeAspect="1"/>
          </p:cNvPicPr>
          <p:nvPr/>
        </p:nvPicPr>
        <p:blipFill>
          <a:blip r:embed="rId4"/>
          <a:stretch>
            <a:fillRect/>
          </a:stretch>
        </p:blipFill>
        <p:spPr>
          <a:xfrm>
            <a:off x="538693" y="985205"/>
            <a:ext cx="4332161" cy="5538688"/>
          </a:xfrm>
          <a:prstGeom prst="rect">
            <a:avLst/>
          </a:prstGeom>
        </p:spPr>
      </p:pic>
      <p:sp>
        <p:nvSpPr>
          <p:cNvPr id="6" name="テキスト ボックス 5">
            <a:extLst>
              <a:ext uri="{FF2B5EF4-FFF2-40B4-BE49-F238E27FC236}">
                <a16:creationId xmlns:a16="http://schemas.microsoft.com/office/drawing/2014/main" id="{1581288C-2DBC-4280-AD4C-FF1C6B846F5C}"/>
              </a:ext>
            </a:extLst>
          </p:cNvPr>
          <p:cNvSpPr txBox="1"/>
          <p:nvPr/>
        </p:nvSpPr>
        <p:spPr>
          <a:xfrm>
            <a:off x="964133" y="5364559"/>
            <a:ext cx="4332160"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コンポの状態に影響を与えることを副作用と言います。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副作用を実現する</a:t>
            </a:r>
            <a:r>
              <a:rPr kumimoji="1" lang="en-US" altLang="ja-JP" sz="1600" dirty="0">
                <a:solidFill>
                  <a:schemeClr val="bg1"/>
                </a:solidFill>
                <a:latin typeface="Meiryo UI" panose="020B0604030504040204" pitchFamily="50" charset="-128"/>
                <a:ea typeface="Meiryo UI" panose="020B0604030504040204" pitchFamily="50" charset="-128"/>
              </a:rPr>
              <a:t>effect</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CF72FC04-CBD0-4C9B-B613-FE5ADC040530}"/>
              </a:ext>
            </a:extLst>
          </p:cNvPr>
          <p:cNvPicPr>
            <a:picLocks noChangeAspect="1"/>
          </p:cNvPicPr>
          <p:nvPr/>
        </p:nvPicPr>
        <p:blipFill>
          <a:blip r:embed="rId5"/>
          <a:stretch>
            <a:fillRect/>
          </a:stretch>
        </p:blipFill>
        <p:spPr>
          <a:xfrm>
            <a:off x="7087945" y="5048541"/>
            <a:ext cx="4650402" cy="1558651"/>
          </a:xfrm>
          <a:prstGeom prst="rect">
            <a:avLst/>
          </a:prstGeom>
          <a:ln>
            <a:noFill/>
          </a:ln>
          <a:effectLst>
            <a:outerShdw blurRad="292100" dist="139700" dir="2700000" algn="tl" rotWithShape="0">
              <a:srgbClr val="333333">
                <a:alpha val="65000"/>
              </a:srgbClr>
            </a:outerShdw>
          </a:effectLst>
        </p:spPr>
      </p:pic>
      <p:sp>
        <p:nvSpPr>
          <p:cNvPr id="10" name="テキスト ボックス 9">
            <a:extLst>
              <a:ext uri="{FF2B5EF4-FFF2-40B4-BE49-F238E27FC236}">
                <a16:creationId xmlns:a16="http://schemas.microsoft.com/office/drawing/2014/main" id="{97D26B02-DE27-40CE-A5E3-3843E021EF69}"/>
              </a:ext>
            </a:extLst>
          </p:cNvPr>
          <p:cNvSpPr txBox="1"/>
          <p:nvPr/>
        </p:nvSpPr>
        <p:spPr>
          <a:xfrm>
            <a:off x="7983618" y="2354791"/>
            <a:ext cx="3754729" cy="979435"/>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r>
              <a:rPr kumimoji="1" lang="ja-JP" altLang="en-US" sz="1600" dirty="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モックサーバを起動します。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モックサーバの返すレスポンスが表示されます。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2" name="矢印: 右 11">
            <a:extLst>
              <a:ext uri="{FF2B5EF4-FFF2-40B4-BE49-F238E27FC236}">
                <a16:creationId xmlns:a16="http://schemas.microsoft.com/office/drawing/2014/main" id="{CEFA5A54-0F9D-4325-A1F7-613A206CD322}"/>
              </a:ext>
            </a:extLst>
          </p:cNvPr>
          <p:cNvSpPr/>
          <p:nvPr/>
        </p:nvSpPr>
        <p:spPr>
          <a:xfrm>
            <a:off x="5152788" y="342900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右 13">
            <a:extLst>
              <a:ext uri="{FF2B5EF4-FFF2-40B4-BE49-F238E27FC236}">
                <a16:creationId xmlns:a16="http://schemas.microsoft.com/office/drawing/2014/main" id="{E5B7B055-36B5-417A-83D7-3E28C1454941}"/>
              </a:ext>
            </a:extLst>
          </p:cNvPr>
          <p:cNvSpPr/>
          <p:nvPr/>
        </p:nvSpPr>
        <p:spPr>
          <a:xfrm rot="1874747">
            <a:off x="8050219" y="568105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346653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スタッフ紹介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373397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テクノロジー＆エンジニアセンター</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ja-JP" altLang="en-US" sz="2000" dirty="0">
                <a:latin typeface="Meiryo UI" panose="020B0604030504040204" pitchFamily="50" charset="-128"/>
                <a:ea typeface="Meiryo UI" panose="020B0604030504040204" pitchFamily="50" charset="-128"/>
              </a:rPr>
              <a:t>　伊藤 清人＠会津若松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世古 雅也＠会津若松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西日本テクノロジー＆イノベーション室</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樋尻 真也＠大阪</a:t>
            </a:r>
            <a:endParaRPr kumimoji="1" lang="en-US" altLang="ja-JP" sz="20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EB20F466-4DD0-4B40-9AE7-A4A7D0BD0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279712">
            <a:off x="5207498" y="1209191"/>
            <a:ext cx="2849129" cy="2849129"/>
          </a:xfrm>
          <a:prstGeom prst="rect">
            <a:avLst/>
          </a:prstGeom>
        </p:spPr>
      </p:pic>
    </p:spTree>
    <p:extLst>
      <p:ext uri="{BB962C8B-B14F-4D97-AF65-F5344CB8AC3E}">
        <p14:creationId xmlns:p14="http://schemas.microsoft.com/office/powerpoint/2010/main" val="1925720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を登録できるように実装します。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の登録に必要な</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入力中の状態を保持する</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が必要になります。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の入力内容を</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この</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でしか使わないため</a:t>
            </a: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に配置します。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リファレンス実装を流用する部分は下記から取得してください。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en-US" altLang="ja-JP" sz="2000" dirty="0" err="1">
                <a:highlight>
                  <a:srgbClr val="FFFF00"/>
                </a:highlight>
                <a:latin typeface="Meiryo UI" panose="020B0604030504040204" pitchFamily="50" charset="-128"/>
                <a:ea typeface="Meiryo UI" panose="020B0604030504040204" pitchFamily="50" charset="-128"/>
              </a:rPr>
              <a:t>useInput</a:t>
            </a:r>
            <a:r>
              <a:rPr kumimoji="1" lang="ja-JP" altLang="en-US" sz="2000" dirty="0">
                <a:highlight>
                  <a:srgbClr val="FFFF00"/>
                </a:highlight>
                <a:latin typeface="Meiryo UI" panose="020B0604030504040204" pitchFamily="50" charset="-128"/>
                <a:ea typeface="Meiryo UI" panose="020B0604030504040204" pitchFamily="50" charset="-128"/>
              </a:rPr>
              <a:t>フック</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p>
        </p:txBody>
      </p:sp>
      <p:pic>
        <p:nvPicPr>
          <p:cNvPr id="5" name="図 4">
            <a:extLst>
              <a:ext uri="{FF2B5EF4-FFF2-40B4-BE49-F238E27FC236}">
                <a16:creationId xmlns:a16="http://schemas.microsoft.com/office/drawing/2014/main" id="{5A8AD330-DA81-4EF4-81E3-D09A438C35BE}"/>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1584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の追加）</a:t>
            </a:r>
          </a:p>
        </p:txBody>
      </p:sp>
      <p:pic>
        <p:nvPicPr>
          <p:cNvPr id="8" name="図 7">
            <a:extLst>
              <a:ext uri="{FF2B5EF4-FFF2-40B4-BE49-F238E27FC236}">
                <a16:creationId xmlns:a16="http://schemas.microsoft.com/office/drawing/2014/main" id="{6242FFCB-D1EC-4F4F-820D-06D04D182CC8}"/>
              </a:ext>
            </a:extLst>
          </p:cNvPr>
          <p:cNvPicPr>
            <a:picLocks noChangeAspect="1"/>
          </p:cNvPicPr>
          <p:nvPr/>
        </p:nvPicPr>
        <p:blipFill>
          <a:blip r:embed="rId3"/>
          <a:stretch>
            <a:fillRect/>
          </a:stretch>
        </p:blipFill>
        <p:spPr>
          <a:xfrm>
            <a:off x="457198" y="982452"/>
            <a:ext cx="7154273" cy="5658640"/>
          </a:xfrm>
          <a:prstGeom prst="rect">
            <a:avLst/>
          </a:prstGeom>
        </p:spPr>
      </p:pic>
      <p:sp>
        <p:nvSpPr>
          <p:cNvPr id="4" name="テキスト ボックス 3">
            <a:extLst>
              <a:ext uri="{FF2B5EF4-FFF2-40B4-BE49-F238E27FC236}">
                <a16:creationId xmlns:a16="http://schemas.microsoft.com/office/drawing/2014/main" id="{E52DF433-93AB-4F93-910A-85A1E9B0195E}"/>
              </a:ext>
            </a:extLst>
          </p:cNvPr>
          <p:cNvSpPr txBox="1"/>
          <p:nvPr/>
        </p:nvSpPr>
        <p:spPr>
          <a:xfrm>
            <a:off x="5719629" y="1704151"/>
            <a:ext cx="4849134" cy="671659"/>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useInput</a:t>
            </a:r>
            <a:r>
              <a:rPr kumimoji="1" lang="ja-JP" altLang="en-US" sz="1600" dirty="0">
                <a:solidFill>
                  <a:schemeClr val="bg1"/>
                </a:solidFill>
                <a:latin typeface="Meiryo UI" panose="020B0604030504040204" pitchFamily="50" charset="-128"/>
                <a:ea typeface="Meiryo UI" panose="020B0604030504040204" pitchFamily="50" charset="-128"/>
              </a:rPr>
              <a:t>という独自のフックを使って</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を追加します。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window.alert</a:t>
            </a:r>
            <a:r>
              <a:rPr kumimoji="1" lang="ja-JP" altLang="en-US" sz="1600" dirty="0">
                <a:solidFill>
                  <a:schemeClr val="bg1"/>
                </a:solidFill>
                <a:latin typeface="Meiryo UI" panose="020B0604030504040204" pitchFamily="50" charset="-128"/>
                <a:ea typeface="Meiryo UI" panose="020B0604030504040204" pitchFamily="50" charset="-128"/>
              </a:rPr>
              <a:t>を入れて</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の追加を確認します。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67972572-6ED8-46C1-B5FC-8850A866D9D3}"/>
              </a:ext>
            </a:extLst>
          </p:cNvPr>
          <p:cNvPicPr>
            <a:picLocks noChangeAspect="1"/>
          </p:cNvPicPr>
          <p:nvPr/>
        </p:nvPicPr>
        <p:blipFill>
          <a:blip r:embed="rId4"/>
          <a:stretch>
            <a:fillRect/>
          </a:stretch>
        </p:blipFill>
        <p:spPr>
          <a:xfrm>
            <a:off x="7910623" y="2641129"/>
            <a:ext cx="3903601" cy="20549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0645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の更新）</a:t>
            </a:r>
          </a:p>
        </p:txBody>
      </p:sp>
      <p:pic>
        <p:nvPicPr>
          <p:cNvPr id="2" name="図 1">
            <a:extLst>
              <a:ext uri="{FF2B5EF4-FFF2-40B4-BE49-F238E27FC236}">
                <a16:creationId xmlns:a16="http://schemas.microsoft.com/office/drawing/2014/main" id="{597ED322-ED78-489D-997C-52916A723FA2}"/>
              </a:ext>
            </a:extLst>
          </p:cNvPr>
          <p:cNvPicPr>
            <a:picLocks noChangeAspect="1"/>
          </p:cNvPicPr>
          <p:nvPr/>
        </p:nvPicPr>
        <p:blipFill>
          <a:blip r:embed="rId3"/>
          <a:stretch>
            <a:fillRect/>
          </a:stretch>
        </p:blipFill>
        <p:spPr>
          <a:xfrm>
            <a:off x="457198" y="1080943"/>
            <a:ext cx="5887272" cy="5249008"/>
          </a:xfrm>
          <a:prstGeom prst="rect">
            <a:avLst/>
          </a:prstGeom>
        </p:spPr>
      </p:pic>
      <p:pic>
        <p:nvPicPr>
          <p:cNvPr id="5" name="図 4">
            <a:extLst>
              <a:ext uri="{FF2B5EF4-FFF2-40B4-BE49-F238E27FC236}">
                <a16:creationId xmlns:a16="http://schemas.microsoft.com/office/drawing/2014/main" id="{B4DC1151-A24C-4F92-A87D-55A3088166D5}"/>
              </a:ext>
            </a:extLst>
          </p:cNvPr>
          <p:cNvPicPr>
            <a:picLocks noChangeAspect="1"/>
          </p:cNvPicPr>
          <p:nvPr/>
        </p:nvPicPr>
        <p:blipFill>
          <a:blip r:embed="rId4"/>
          <a:stretch>
            <a:fillRect/>
          </a:stretch>
        </p:blipFill>
        <p:spPr>
          <a:xfrm>
            <a:off x="6671589" y="1080943"/>
            <a:ext cx="4382112" cy="4706007"/>
          </a:xfrm>
          <a:prstGeom prst="rect">
            <a:avLst/>
          </a:prstGeom>
        </p:spPr>
      </p:pic>
      <p:sp>
        <p:nvSpPr>
          <p:cNvPr id="4" name="テキスト ボックス 3">
            <a:extLst>
              <a:ext uri="{FF2B5EF4-FFF2-40B4-BE49-F238E27FC236}">
                <a16:creationId xmlns:a16="http://schemas.microsoft.com/office/drawing/2014/main" id="{E52DF433-93AB-4F93-910A-85A1E9B0195E}"/>
              </a:ext>
            </a:extLst>
          </p:cNvPr>
          <p:cNvSpPr txBox="1"/>
          <p:nvPr/>
        </p:nvSpPr>
        <p:spPr>
          <a:xfrm>
            <a:off x="4564309" y="5520848"/>
            <a:ext cx="4834646" cy="979435"/>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BackendService</a:t>
            </a:r>
            <a:r>
              <a:rPr kumimoji="1" lang="ja-JP" altLang="en-US" sz="1600" dirty="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r>
              <a:rPr kumimoji="1" lang="ja-JP" altLang="en-US" sz="1600" dirty="0">
                <a:solidFill>
                  <a:schemeClr val="bg1"/>
                </a:solidFill>
                <a:latin typeface="Meiryo UI" panose="020B0604030504040204" pitchFamily="50" charset="-128"/>
                <a:ea typeface="Meiryo UI" panose="020B0604030504040204" pitchFamily="50" charset="-128"/>
              </a:rPr>
              <a:t>に</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更新用のコールバック関数を設け、</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r>
              <a:rPr kumimoji="1" lang="ja-JP" altLang="en-US" sz="1600" dirty="0">
                <a:solidFill>
                  <a:schemeClr val="bg1"/>
                </a:solidFill>
                <a:latin typeface="Meiryo UI" panose="020B0604030504040204" pitchFamily="50" charset="-128"/>
                <a:ea typeface="Meiryo UI" panose="020B0604030504040204" pitchFamily="50" charset="-128"/>
              </a:rPr>
              <a:t>にプロパティでその関数を渡します。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06126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の登録（モックサーバでの動作確認）</a:t>
            </a:r>
          </a:p>
        </p:txBody>
      </p:sp>
      <p:pic>
        <p:nvPicPr>
          <p:cNvPr id="6" name="図 5">
            <a:extLst>
              <a:ext uri="{FF2B5EF4-FFF2-40B4-BE49-F238E27FC236}">
                <a16:creationId xmlns:a16="http://schemas.microsoft.com/office/drawing/2014/main" id="{8F432FAF-1B91-402A-B989-710A39584B0D}"/>
              </a:ext>
            </a:extLst>
          </p:cNvPr>
          <p:cNvPicPr>
            <a:picLocks noChangeAspect="1"/>
          </p:cNvPicPr>
          <p:nvPr/>
        </p:nvPicPr>
        <p:blipFill>
          <a:blip r:embed="rId3"/>
          <a:stretch>
            <a:fillRect/>
          </a:stretch>
        </p:blipFill>
        <p:spPr>
          <a:xfrm>
            <a:off x="1209984" y="1230457"/>
            <a:ext cx="5326912" cy="3313834"/>
          </a:xfrm>
          <a:prstGeom prst="rect">
            <a:avLst/>
          </a:prstGeom>
          <a:ln>
            <a:noFill/>
          </a:ln>
          <a:effectLst>
            <a:outerShdw blurRad="292100" dist="139700" dir="2700000" algn="tl" rotWithShape="0">
              <a:srgbClr val="333333">
                <a:alpha val="65000"/>
              </a:srgbClr>
            </a:outerShdw>
          </a:effectLst>
        </p:spPr>
      </p:pic>
      <p:sp>
        <p:nvSpPr>
          <p:cNvPr id="4" name="テキスト ボックス 3">
            <a:extLst>
              <a:ext uri="{FF2B5EF4-FFF2-40B4-BE49-F238E27FC236}">
                <a16:creationId xmlns:a16="http://schemas.microsoft.com/office/drawing/2014/main" id="{E52DF433-93AB-4F93-910A-85A1E9B0195E}"/>
              </a:ext>
            </a:extLst>
          </p:cNvPr>
          <p:cNvSpPr txBox="1"/>
          <p:nvPr/>
        </p:nvSpPr>
        <p:spPr>
          <a:xfrm>
            <a:off x="2199863" y="5043928"/>
            <a:ext cx="3347153"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何を入力しても</a:t>
            </a:r>
            <a:r>
              <a:rPr kumimoji="1" lang="en-US" altLang="ja-JP" sz="1600" dirty="0">
                <a:solidFill>
                  <a:schemeClr val="bg1"/>
                </a:solidFill>
                <a:latin typeface="Meiryo UI" panose="020B0604030504040204" pitchFamily="50" charset="-128"/>
                <a:ea typeface="Meiryo UI" panose="020B0604030504040204" pitchFamily="50" charset="-128"/>
              </a:rPr>
              <a:t>example</a:t>
            </a:r>
            <a:r>
              <a:rPr kumimoji="1" lang="ja-JP" altLang="en-US" sz="1600" dirty="0">
                <a:solidFill>
                  <a:schemeClr val="bg1"/>
                </a:solidFill>
                <a:latin typeface="Meiryo UI" panose="020B0604030504040204" pitchFamily="50" charset="-128"/>
                <a:ea typeface="Meiryo UI" panose="020B0604030504040204" pitchFamily="50" charset="-128"/>
              </a:rPr>
              <a:t>に定義した</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「やること３」が追加されます。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0990C696-37B5-4508-BAFC-5AADCE4BF2E3}"/>
              </a:ext>
            </a:extLst>
          </p:cNvPr>
          <p:cNvPicPr>
            <a:picLocks noChangeAspect="1"/>
          </p:cNvPicPr>
          <p:nvPr/>
        </p:nvPicPr>
        <p:blipFill>
          <a:blip r:embed="rId4"/>
          <a:stretch>
            <a:fillRect/>
          </a:stretch>
        </p:blipFill>
        <p:spPr>
          <a:xfrm>
            <a:off x="7931703" y="1230457"/>
            <a:ext cx="2827029" cy="4485130"/>
          </a:xfrm>
          <a:prstGeom prst="rect">
            <a:avLst/>
          </a:prstGeom>
        </p:spPr>
      </p:pic>
      <p:sp>
        <p:nvSpPr>
          <p:cNvPr id="9" name="矢印: 右 8">
            <a:extLst>
              <a:ext uri="{FF2B5EF4-FFF2-40B4-BE49-F238E27FC236}">
                <a16:creationId xmlns:a16="http://schemas.microsoft.com/office/drawing/2014/main" id="{0AF7CC1B-98D2-4FF8-B7FE-C6C1DA474AD8}"/>
              </a:ext>
            </a:extLst>
          </p:cNvPr>
          <p:cNvSpPr/>
          <p:nvPr/>
        </p:nvSpPr>
        <p:spPr>
          <a:xfrm rot="1562890">
            <a:off x="5939058" y="4502885"/>
            <a:ext cx="3188448"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253003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ユーザ認証の開発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00553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ページを切り替えるルーティング</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ログイン状態に応じたナビゲーションの切り替え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入力値のバリデーション</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ユーザ認証で開発するページ</a:t>
            </a:r>
          </a:p>
        </p:txBody>
      </p:sp>
      <p:pic>
        <p:nvPicPr>
          <p:cNvPr id="6146" name="Picture 2" descr="welcome">
            <a:extLst>
              <a:ext uri="{FF2B5EF4-FFF2-40B4-BE49-F238E27FC236}">
                <a16:creationId xmlns:a16="http://schemas.microsoft.com/office/drawing/2014/main" id="{CD5DA9BD-B88A-4EAB-8FD6-CE367F38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02" y="3668949"/>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ignup">
            <a:extLst>
              <a:ext uri="{FF2B5EF4-FFF2-40B4-BE49-F238E27FC236}">
                <a16:creationId xmlns:a16="http://schemas.microsoft.com/office/drawing/2014/main" id="{3C4F5DF7-9803-4F9E-A537-56C646076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728" y="2426460"/>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signup">
            <a:extLst>
              <a:ext uri="{FF2B5EF4-FFF2-40B4-BE49-F238E27FC236}">
                <a16:creationId xmlns:a16="http://schemas.microsoft.com/office/drawing/2014/main" id="{AF8562B9-2180-4C37-BB62-33AB4E1FE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803" y="4979331"/>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mock">
            <a:extLst>
              <a:ext uri="{FF2B5EF4-FFF2-40B4-BE49-F238E27FC236}">
                <a16:creationId xmlns:a16="http://schemas.microsoft.com/office/drawing/2014/main" id="{58CF2E3D-EEC5-4F7A-91DD-C4DF7EA1E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0042" y="3612038"/>
            <a:ext cx="2913823" cy="1593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EC26B73F-20A8-4D75-B893-AC345EA27886}"/>
              </a:ext>
            </a:extLst>
          </p:cNvPr>
          <p:cNvSpPr/>
          <p:nvPr/>
        </p:nvSpPr>
        <p:spPr>
          <a:xfrm rot="19185033">
            <a:off x="3892837" y="330359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132BF76C-DAE5-40C0-A2AB-0297CC96CC59}"/>
              </a:ext>
            </a:extLst>
          </p:cNvPr>
          <p:cNvSpPr/>
          <p:nvPr/>
        </p:nvSpPr>
        <p:spPr>
          <a:xfrm rot="2261048">
            <a:off x="3872419" y="501046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8593ACC7-03AC-4E97-9D92-F1C62144083A}"/>
              </a:ext>
            </a:extLst>
          </p:cNvPr>
          <p:cNvSpPr/>
          <p:nvPr/>
        </p:nvSpPr>
        <p:spPr>
          <a:xfrm rot="19646368">
            <a:off x="7970487" y="508513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49956A43-EB79-44E7-A8F4-F6E4C3F58A25}"/>
              </a:ext>
            </a:extLst>
          </p:cNvPr>
          <p:cNvSpPr/>
          <p:nvPr/>
        </p:nvSpPr>
        <p:spPr>
          <a:xfrm rot="5400000">
            <a:off x="6017865" y="42759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6913494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ユーザー認証で追加するページの外観を作成します。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「ページ外観の作成」を見ながら作業します。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分割後のファイルがありますのでペーストしましょう。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ja-JP" altLang="en-US" sz="2000" dirty="0">
                <a:highlight>
                  <a:srgbClr val="FFFF00"/>
                </a:highlight>
                <a:latin typeface="Meiryo UI" panose="020B0604030504040204" pitchFamily="50" charset="-128"/>
                <a:ea typeface="Meiryo UI" panose="020B0604030504040204" pitchFamily="50" charset="-128"/>
              </a:rPr>
              <a:t>ユーザ認証のコンポーネント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ここはページ追加するだけで、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目新しいものがないので次に進みます。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ページ外観の作成</a:t>
            </a:r>
          </a:p>
        </p:txBody>
      </p:sp>
      <p:pic>
        <p:nvPicPr>
          <p:cNvPr id="2" name="Picture 2" descr="welcome">
            <a:extLst>
              <a:ext uri="{FF2B5EF4-FFF2-40B4-BE49-F238E27FC236}">
                <a16:creationId xmlns:a16="http://schemas.microsoft.com/office/drawing/2014/main" id="{8959676E-6A60-460E-B0FB-6385F6B20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8266" y="728456"/>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4" descr="signup">
            <a:extLst>
              <a:ext uri="{FF2B5EF4-FFF2-40B4-BE49-F238E27FC236}">
                <a16:creationId xmlns:a16="http://schemas.microsoft.com/office/drawing/2014/main" id="{34D41FC9-03C1-4E85-9080-BBA0A3AC5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3984" y="2660517"/>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6" descr="signup">
            <a:extLst>
              <a:ext uri="{FF2B5EF4-FFF2-40B4-BE49-F238E27FC236}">
                <a16:creationId xmlns:a16="http://schemas.microsoft.com/office/drawing/2014/main" id="{4D13F24F-FAAA-4815-8C6C-98D6F5E0D1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3984" y="4588780"/>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40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それぞれのページに遷移できるようにします。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a:solidFill>
                  <a:srgbClr val="333333"/>
                </a:solidFill>
                <a:effectLst/>
                <a:latin typeface="Meiryo UI" panose="020B0604030504040204" pitchFamily="50" charset="-128"/>
                <a:ea typeface="Meiryo UI" panose="020B0604030504040204" pitchFamily="50" charset="-128"/>
              </a:rPr>
              <a:t>React</a:t>
            </a:r>
            <a:r>
              <a:rPr kumimoji="1" lang="ja-JP" altLang="en-US" sz="2000" b="0" i="0" dirty="0">
                <a:solidFill>
                  <a:srgbClr val="333333"/>
                </a:solidFill>
                <a:effectLst/>
                <a:latin typeface="Meiryo UI" panose="020B0604030504040204" pitchFamily="50" charset="-128"/>
                <a:ea typeface="Meiryo UI" panose="020B0604030504040204" pitchFamily="50" charset="-128"/>
              </a:rPr>
              <a:t>用のルーティングライブラリである</a:t>
            </a:r>
            <a:r>
              <a:rPr kumimoji="1" lang="en-US" altLang="ja-JP" sz="2000" dirty="0">
                <a:highlight>
                  <a:srgbClr val="FFFF00"/>
                </a:highlight>
                <a:latin typeface="Meiryo UI" panose="020B0604030504040204" pitchFamily="50" charset="-128"/>
                <a:ea typeface="Meiryo UI" panose="020B0604030504040204" pitchFamily="50" charset="-128"/>
              </a:rPr>
              <a:t>React Router</a:t>
            </a:r>
            <a:r>
              <a:rPr kumimoji="1" lang="ja-JP" altLang="en-US" sz="2000" b="0" i="0" dirty="0">
                <a:solidFill>
                  <a:srgbClr val="333333"/>
                </a:solidFill>
                <a:effectLst/>
                <a:latin typeface="Meiryo UI" panose="020B0604030504040204" pitchFamily="50" charset="-128"/>
                <a:ea typeface="Meiryo UI" panose="020B0604030504040204" pitchFamily="50" charset="-128"/>
              </a:rPr>
              <a:t>を導入します。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endParaRPr kumimoji="1" lang="en-US" altLang="ja-JP" sz="2000" dirty="0">
              <a:solidFill>
                <a:srgbClr val="333333"/>
              </a:solidFill>
              <a:latin typeface="Meiryo UI" panose="020B0604030504040204" pitchFamily="50" charset="-128"/>
              <a:ea typeface="Meiryo UI" panose="020B0604030504040204" pitchFamily="50" charset="-128"/>
            </a:endParaRPr>
          </a:p>
          <a:p>
            <a:pPr>
              <a:lnSpc>
                <a:spcPts val="3200"/>
              </a:lnSpc>
            </a:pPr>
            <a:r>
              <a:rPr kumimoji="1" lang="ja-JP" altLang="en-US" sz="2000" dirty="0">
                <a:solidFill>
                  <a:srgbClr val="333333"/>
                </a:solidFill>
                <a:latin typeface="Meiryo UI" panose="020B0604030504040204" pitchFamily="50" charset="-128"/>
                <a:ea typeface="Meiryo UI" panose="020B0604030504040204" pitchFamily="50" charset="-128"/>
              </a:rPr>
              <a:t>次のコマンドで</a:t>
            </a:r>
            <a:r>
              <a:rPr kumimoji="1" lang="ja-JP" altLang="en-US" sz="2000" b="0" i="0" dirty="0">
                <a:solidFill>
                  <a:srgbClr val="333333"/>
                </a:solidFill>
                <a:effectLst/>
                <a:latin typeface="Meiryo UI" panose="020B0604030504040204" pitchFamily="50" charset="-128"/>
                <a:ea typeface="Meiryo UI" panose="020B0604030504040204" pitchFamily="50" charset="-128"/>
              </a:rPr>
              <a:t>インストールします。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npm</a:t>
            </a:r>
            <a:r>
              <a:rPr kumimoji="1" lang="en-US" altLang="ja-JP" sz="2000" dirty="0">
                <a:latin typeface="Meiryo UI" panose="020B0604030504040204" pitchFamily="50" charset="-128"/>
                <a:ea typeface="Meiryo UI" panose="020B0604030504040204" pitchFamily="50" charset="-128"/>
              </a:rPr>
              <a:t> install --save react-router-</a:t>
            </a:r>
            <a:r>
              <a:rPr kumimoji="1" lang="en-US" altLang="ja-JP" sz="2000" dirty="0" err="1">
                <a:latin typeface="Meiryo UI" panose="020B0604030504040204" pitchFamily="50" charset="-128"/>
                <a:ea typeface="Meiryo UI" panose="020B0604030504040204" pitchFamily="50" charset="-128"/>
              </a:rPr>
              <a:t>dom</a:t>
            </a:r>
            <a:r>
              <a:rPr kumimoji="1" lang="en-US" altLang="ja-JP" sz="2000" dirty="0">
                <a:latin typeface="Meiryo UI" panose="020B0604030504040204" pitchFamily="50" charset="-128"/>
                <a:ea typeface="Meiryo UI" panose="020B0604030504040204" pitchFamily="50" charset="-128"/>
              </a:rPr>
              <a:t> @types/react-router-dom</a:t>
            </a: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a:t>
            </a:r>
          </a:p>
        </p:txBody>
      </p:sp>
      <p:pic>
        <p:nvPicPr>
          <p:cNvPr id="24" name="図 23">
            <a:extLst>
              <a:ext uri="{FF2B5EF4-FFF2-40B4-BE49-F238E27FC236}">
                <a16:creationId xmlns:a16="http://schemas.microsoft.com/office/drawing/2014/main" id="{AA1D2CD2-30C5-4ACF-B66B-1BCDF5EF130C}"/>
              </a:ext>
            </a:extLst>
          </p:cNvPr>
          <p:cNvPicPr>
            <a:picLocks noChangeAspect="1"/>
          </p:cNvPicPr>
          <p:nvPr/>
        </p:nvPicPr>
        <p:blipFill>
          <a:blip r:embed="rId3"/>
          <a:stretch>
            <a:fillRect/>
          </a:stretch>
        </p:blipFill>
        <p:spPr>
          <a:xfrm>
            <a:off x="6096000" y="4179778"/>
            <a:ext cx="5791702" cy="2344115"/>
          </a:xfrm>
          <a:prstGeom prst="rect">
            <a:avLst/>
          </a:prstGeom>
        </p:spPr>
      </p:pic>
    </p:spTree>
    <p:extLst>
      <p:ext uri="{BB962C8B-B14F-4D97-AF65-F5344CB8AC3E}">
        <p14:creationId xmlns:p14="http://schemas.microsoft.com/office/powerpoint/2010/main" val="3263411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ルーティングの設定（ルーティングの定義）</a:t>
            </a:r>
          </a:p>
        </p:txBody>
      </p:sp>
      <p:pic>
        <p:nvPicPr>
          <p:cNvPr id="24" name="図 23">
            <a:extLst>
              <a:ext uri="{FF2B5EF4-FFF2-40B4-BE49-F238E27FC236}">
                <a16:creationId xmlns:a16="http://schemas.microsoft.com/office/drawing/2014/main" id="{AA1D2CD2-30C5-4ACF-B66B-1BCDF5EF130C}"/>
              </a:ext>
            </a:extLst>
          </p:cNvPr>
          <p:cNvPicPr>
            <a:picLocks noChangeAspect="1"/>
          </p:cNvPicPr>
          <p:nvPr/>
        </p:nvPicPr>
        <p:blipFill>
          <a:blip r:embed="rId3"/>
          <a:stretch>
            <a:fillRect/>
          </a:stretch>
        </p:blipFill>
        <p:spPr>
          <a:xfrm>
            <a:off x="5966794" y="1115728"/>
            <a:ext cx="5791702" cy="2344115"/>
          </a:xfrm>
          <a:prstGeom prst="rect">
            <a:avLst/>
          </a:prstGeom>
        </p:spPr>
      </p:pic>
      <p:pic>
        <p:nvPicPr>
          <p:cNvPr id="4" name="図 3">
            <a:extLst>
              <a:ext uri="{FF2B5EF4-FFF2-40B4-BE49-F238E27FC236}">
                <a16:creationId xmlns:a16="http://schemas.microsoft.com/office/drawing/2014/main" id="{FF32AF39-1B23-4696-BB5A-70EDD2EE6C22}"/>
              </a:ext>
            </a:extLst>
          </p:cNvPr>
          <p:cNvPicPr>
            <a:picLocks noChangeAspect="1"/>
          </p:cNvPicPr>
          <p:nvPr/>
        </p:nvPicPr>
        <p:blipFill>
          <a:blip r:embed="rId4"/>
          <a:stretch>
            <a:fillRect/>
          </a:stretch>
        </p:blipFill>
        <p:spPr>
          <a:xfrm>
            <a:off x="545851" y="1055470"/>
            <a:ext cx="4842249" cy="5435343"/>
          </a:xfrm>
          <a:prstGeom prst="rect">
            <a:avLst/>
          </a:prstGeom>
        </p:spPr>
      </p:pic>
      <p:sp>
        <p:nvSpPr>
          <p:cNvPr id="5" name="テキスト ボックス 4">
            <a:extLst>
              <a:ext uri="{FF2B5EF4-FFF2-40B4-BE49-F238E27FC236}">
                <a16:creationId xmlns:a16="http://schemas.microsoft.com/office/drawing/2014/main" id="{D802BAD4-7989-4394-9616-39A63AC1FBE0}"/>
              </a:ext>
            </a:extLst>
          </p:cNvPr>
          <p:cNvSpPr txBox="1"/>
          <p:nvPr/>
        </p:nvSpPr>
        <p:spPr>
          <a:xfrm>
            <a:off x="3814481" y="4452952"/>
            <a:ext cx="6307714" cy="979435"/>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BrowserRouter</a:t>
            </a:r>
            <a:r>
              <a:rPr kumimoji="1" lang="ja-JP" altLang="en-US" sz="1600" dirty="0">
                <a:solidFill>
                  <a:schemeClr val="bg1"/>
                </a:solidFill>
                <a:latin typeface="Meiryo UI" panose="020B0604030504040204" pitchFamily="50" charset="-128"/>
                <a:ea typeface="Meiryo UI" panose="020B0604030504040204" pitchFamily="50" charset="-128"/>
              </a:rPr>
              <a:t>コンポで</a:t>
            </a:r>
            <a:r>
              <a:rPr kumimoji="1" lang="en-US" altLang="ja-JP" sz="1600" dirty="0" err="1">
                <a:solidFill>
                  <a:schemeClr val="bg1"/>
                </a:solidFill>
                <a:latin typeface="Meiryo UI" panose="020B0604030504040204" pitchFamily="50" charset="-128"/>
                <a:ea typeface="Meiryo UI" panose="020B0604030504040204" pitchFamily="50" charset="-128"/>
              </a:rPr>
              <a:t>ReactRouter</a:t>
            </a:r>
            <a:r>
              <a:rPr kumimoji="1" lang="ja-JP" altLang="en-US" sz="1600" dirty="0">
                <a:solidFill>
                  <a:schemeClr val="bg1"/>
                </a:solidFill>
                <a:latin typeface="Meiryo UI" panose="020B0604030504040204" pitchFamily="50" charset="-128"/>
                <a:ea typeface="Meiryo UI" panose="020B0604030504040204" pitchFamily="50" charset="-128"/>
              </a:rPr>
              <a:t>を有効化します。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Switch</a:t>
            </a:r>
            <a:r>
              <a:rPr kumimoji="1" lang="ja-JP" altLang="en-US" sz="1600" dirty="0">
                <a:solidFill>
                  <a:schemeClr val="bg1"/>
                </a:solidFill>
                <a:latin typeface="Meiryo UI" panose="020B0604030504040204" pitchFamily="50" charset="-128"/>
                <a:ea typeface="Meiryo UI" panose="020B0604030504040204" pitchFamily="50" charset="-128"/>
              </a:rPr>
              <a:t>コンポと</a:t>
            </a:r>
            <a:r>
              <a:rPr kumimoji="1" lang="en-US" altLang="ja-JP" sz="1600" dirty="0">
                <a:solidFill>
                  <a:schemeClr val="bg1"/>
                </a:solidFill>
                <a:latin typeface="Meiryo UI" panose="020B0604030504040204" pitchFamily="50" charset="-128"/>
                <a:ea typeface="Meiryo UI" panose="020B0604030504040204" pitchFamily="50" charset="-128"/>
              </a:rPr>
              <a:t>Route</a:t>
            </a:r>
            <a:r>
              <a:rPr kumimoji="1" lang="ja-JP" altLang="en-US" sz="1600" dirty="0">
                <a:solidFill>
                  <a:schemeClr val="bg1"/>
                </a:solidFill>
                <a:latin typeface="Meiryo UI" panose="020B0604030504040204" pitchFamily="50" charset="-128"/>
                <a:ea typeface="Meiryo UI" panose="020B0604030504040204" pitchFamily="50" charset="-128"/>
              </a:rPr>
              <a:t>コンポでルーティングを定義します。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デフォルトで部分一致のため</a:t>
            </a:r>
            <a:r>
              <a:rPr kumimoji="1" lang="en-US" altLang="ja-JP" sz="1600" dirty="0">
                <a:solidFill>
                  <a:schemeClr val="bg1"/>
                </a:solidFill>
                <a:latin typeface="Meiryo UI" panose="020B0604030504040204" pitchFamily="50" charset="-128"/>
                <a:ea typeface="Meiryo UI" panose="020B0604030504040204" pitchFamily="50" charset="-128"/>
              </a:rPr>
              <a:t>exact</a:t>
            </a:r>
            <a:r>
              <a:rPr kumimoji="1" lang="ja-JP" altLang="en-US" sz="1600" dirty="0">
                <a:solidFill>
                  <a:schemeClr val="bg1"/>
                </a:solidFill>
                <a:latin typeface="Meiryo UI" panose="020B0604030504040204" pitchFamily="50" charset="-128"/>
                <a:ea typeface="Meiryo UI" panose="020B0604030504040204" pitchFamily="50" charset="-128"/>
              </a:rPr>
              <a:t>プロパティで完全一致に変更しています。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6964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ルーティングの設定（ページ遷移の実装）</a:t>
            </a:r>
          </a:p>
        </p:txBody>
      </p:sp>
      <p:pic>
        <p:nvPicPr>
          <p:cNvPr id="2" name="図 1">
            <a:extLst>
              <a:ext uri="{FF2B5EF4-FFF2-40B4-BE49-F238E27FC236}">
                <a16:creationId xmlns:a16="http://schemas.microsoft.com/office/drawing/2014/main" id="{788E1787-0CBC-40C8-85FB-468C54C29003}"/>
              </a:ext>
            </a:extLst>
          </p:cNvPr>
          <p:cNvPicPr>
            <a:picLocks noChangeAspect="1"/>
          </p:cNvPicPr>
          <p:nvPr/>
        </p:nvPicPr>
        <p:blipFill>
          <a:blip r:embed="rId3"/>
          <a:stretch>
            <a:fillRect/>
          </a:stretch>
        </p:blipFill>
        <p:spPr>
          <a:xfrm>
            <a:off x="457196" y="1116418"/>
            <a:ext cx="3614391" cy="2206681"/>
          </a:xfrm>
          <a:prstGeom prst="rect">
            <a:avLst/>
          </a:prstGeom>
        </p:spPr>
      </p:pic>
      <p:pic>
        <p:nvPicPr>
          <p:cNvPr id="6" name="図 5">
            <a:extLst>
              <a:ext uri="{FF2B5EF4-FFF2-40B4-BE49-F238E27FC236}">
                <a16:creationId xmlns:a16="http://schemas.microsoft.com/office/drawing/2014/main" id="{B8C23D57-8816-4E86-88FC-92A0B5993DD6}"/>
              </a:ext>
            </a:extLst>
          </p:cNvPr>
          <p:cNvPicPr>
            <a:picLocks noChangeAspect="1"/>
          </p:cNvPicPr>
          <p:nvPr/>
        </p:nvPicPr>
        <p:blipFill>
          <a:blip r:embed="rId4"/>
          <a:stretch>
            <a:fillRect/>
          </a:stretch>
        </p:blipFill>
        <p:spPr>
          <a:xfrm>
            <a:off x="4449167" y="2768594"/>
            <a:ext cx="3474734" cy="3685643"/>
          </a:xfrm>
          <a:prstGeom prst="rect">
            <a:avLst/>
          </a:prstGeom>
        </p:spPr>
      </p:pic>
      <p:pic>
        <p:nvPicPr>
          <p:cNvPr id="7" name="図 6">
            <a:extLst>
              <a:ext uri="{FF2B5EF4-FFF2-40B4-BE49-F238E27FC236}">
                <a16:creationId xmlns:a16="http://schemas.microsoft.com/office/drawing/2014/main" id="{818244DD-04DF-4A56-B2A7-BB31D39D0D71}"/>
              </a:ext>
            </a:extLst>
          </p:cNvPr>
          <p:cNvPicPr>
            <a:picLocks noChangeAspect="1"/>
          </p:cNvPicPr>
          <p:nvPr/>
        </p:nvPicPr>
        <p:blipFill>
          <a:blip r:embed="rId5"/>
          <a:stretch>
            <a:fillRect/>
          </a:stretch>
        </p:blipFill>
        <p:spPr>
          <a:xfrm>
            <a:off x="457195" y="3429000"/>
            <a:ext cx="3614391" cy="3290178"/>
          </a:xfrm>
          <a:prstGeom prst="rect">
            <a:avLst/>
          </a:prstGeom>
        </p:spPr>
      </p:pic>
      <p:pic>
        <p:nvPicPr>
          <p:cNvPr id="8" name="図 7">
            <a:extLst>
              <a:ext uri="{FF2B5EF4-FFF2-40B4-BE49-F238E27FC236}">
                <a16:creationId xmlns:a16="http://schemas.microsoft.com/office/drawing/2014/main" id="{AA61F394-1173-4E99-A1F6-8D6EB33555D7}"/>
              </a:ext>
            </a:extLst>
          </p:cNvPr>
          <p:cNvPicPr>
            <a:picLocks noChangeAspect="1"/>
          </p:cNvPicPr>
          <p:nvPr/>
        </p:nvPicPr>
        <p:blipFill>
          <a:blip r:embed="rId6"/>
          <a:stretch>
            <a:fillRect/>
          </a:stretch>
        </p:blipFill>
        <p:spPr>
          <a:xfrm>
            <a:off x="8301481" y="2768594"/>
            <a:ext cx="3474734" cy="3799982"/>
          </a:xfrm>
          <a:prstGeom prst="rect">
            <a:avLst/>
          </a:prstGeom>
        </p:spPr>
      </p:pic>
      <p:sp>
        <p:nvSpPr>
          <p:cNvPr id="9" name="テキスト ボックス 8">
            <a:extLst>
              <a:ext uri="{FF2B5EF4-FFF2-40B4-BE49-F238E27FC236}">
                <a16:creationId xmlns:a16="http://schemas.microsoft.com/office/drawing/2014/main" id="{077FF993-A5B9-4439-98A6-FF510F91B080}"/>
              </a:ext>
            </a:extLst>
          </p:cNvPr>
          <p:cNvSpPr txBox="1"/>
          <p:nvPr/>
        </p:nvSpPr>
        <p:spPr>
          <a:xfrm>
            <a:off x="4770044" y="1323243"/>
            <a:ext cx="6511100" cy="979435"/>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Link</a:t>
            </a:r>
            <a:r>
              <a:rPr kumimoji="1" lang="ja-JP" altLang="en-US" sz="1600" dirty="0">
                <a:solidFill>
                  <a:schemeClr val="bg1"/>
                </a:solidFill>
                <a:latin typeface="Meiryo UI" panose="020B0604030504040204" pitchFamily="50" charset="-128"/>
                <a:ea typeface="Meiryo UI" panose="020B0604030504040204" pitchFamily="50" charset="-128"/>
              </a:rPr>
              <a:t>コンポや</a:t>
            </a:r>
            <a:r>
              <a:rPr kumimoji="1" lang="en-US" altLang="ja-JP" sz="1600" dirty="0" err="1">
                <a:solidFill>
                  <a:schemeClr val="bg1"/>
                </a:solidFill>
                <a:latin typeface="Meiryo UI" panose="020B0604030504040204" pitchFamily="50" charset="-128"/>
                <a:ea typeface="Meiryo UI" panose="020B0604030504040204" pitchFamily="50" charset="-128"/>
              </a:rPr>
              <a:t>useHistory</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フックを使用してページ遷移を実装します。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ログアウト時はページを読み込み直して</a:t>
            </a: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の状態を安全に破棄したいので、</a:t>
            </a:r>
            <a:r>
              <a:rPr kumimoji="1" lang="en-US" altLang="ja-JP" sz="1600" dirty="0" err="1">
                <a:solidFill>
                  <a:schemeClr val="bg1"/>
                </a:solidFill>
                <a:latin typeface="Meiryo UI" panose="020B0604030504040204" pitchFamily="50" charset="-128"/>
                <a:ea typeface="Meiryo UI" panose="020B0604030504040204" pitchFamily="50" charset="-128"/>
              </a:rPr>
              <a:t>ReactRouter</a:t>
            </a:r>
            <a:r>
              <a:rPr kumimoji="1" lang="ja-JP" altLang="en-US" sz="1600" dirty="0">
                <a:solidFill>
                  <a:schemeClr val="bg1"/>
                </a:solidFill>
                <a:latin typeface="Meiryo UI" panose="020B0604030504040204" pitchFamily="50" charset="-128"/>
                <a:ea typeface="Meiryo UI" panose="020B0604030504040204" pitchFamily="50" charset="-128"/>
              </a:rPr>
              <a:t>ではなく</a:t>
            </a:r>
            <a:r>
              <a:rPr kumimoji="1" lang="en-US" altLang="ja-JP" sz="1600" dirty="0" err="1">
                <a:solidFill>
                  <a:schemeClr val="bg1"/>
                </a:solidFill>
                <a:latin typeface="Meiryo UI" panose="020B0604030504040204" pitchFamily="50" charset="-128"/>
                <a:ea typeface="Meiryo UI" panose="020B0604030504040204" pitchFamily="50" charset="-128"/>
              </a:rPr>
              <a:t>windows.location.href</a:t>
            </a:r>
            <a:r>
              <a:rPr kumimoji="1" lang="ja-JP" altLang="en-US" sz="1600" dirty="0">
                <a:solidFill>
                  <a:schemeClr val="bg1"/>
                </a:solidFill>
                <a:latin typeface="Meiryo UI" panose="020B0604030504040204" pitchFamily="50" charset="-128"/>
                <a:ea typeface="Meiryo UI" panose="020B0604030504040204" pitchFamily="50" charset="-128"/>
              </a:rPr>
              <a:t>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47558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で名前（ニックネームも可）を分かるようにしてください。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オンラインでの開催なので</a:t>
            </a:r>
            <a:r>
              <a:rPr kumimoji="1" lang="ja-JP" altLang="en-US" sz="2000" dirty="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dirty="0">
                <a:latin typeface="Meiryo UI" panose="020B0604030504040204" pitchFamily="50" charset="-128"/>
                <a:ea typeface="Meiryo UI" panose="020B0604030504040204" pitchFamily="50" charset="-128"/>
              </a:rPr>
              <a:t>でお願いします！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音声はなるべくミュートで周りの音が入り込まないようにお願いします。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本日使用するハンズオン資料は作成中のものになります。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個人使用に留めて頂いて配付等はご遠慮ください。</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ハンズオン資料は</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月末に</a:t>
            </a:r>
            <a:r>
              <a:rPr kumimoji="1" lang="en-US" altLang="ja-JP" sz="2000" dirty="0">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で公開予定です。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今後の改善等に活用したいのでハンズオン終了後の</a:t>
            </a:r>
            <a:r>
              <a:rPr kumimoji="1" lang="ja-JP" altLang="en-US" sz="2000" dirty="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dirty="0">
                <a:latin typeface="Meiryo UI" panose="020B0604030504040204" pitchFamily="50" charset="-128"/>
                <a:ea typeface="Meiryo UI" panose="020B0604030504040204" pitchFamily="50" charset="-128"/>
              </a:rPr>
              <a:t>をお願いします</a:t>
            </a:r>
            <a:r>
              <a:rPr kumimoji="1" lang="en-US" altLang="ja-JP" sz="2000" dirty="0">
                <a:latin typeface="Meiryo UI" panose="020B0604030504040204" pitchFamily="50" charset="-128"/>
                <a:ea typeface="Meiryo UI" panose="020B0604030504040204" pitchFamily="50" charset="-128"/>
              </a:rPr>
              <a:t>m(__)m</a:t>
            </a:r>
          </a:p>
          <a:p>
            <a:pPr>
              <a:lnSpc>
                <a:spcPts val="3200"/>
              </a:lnSpc>
            </a:pPr>
            <a:r>
              <a:rPr kumimoji="1" lang="ja-JP" altLang="en-US" sz="2000" dirty="0">
                <a:latin typeface="Meiryo UI" panose="020B0604030504040204" pitchFamily="50" charset="-128"/>
                <a:ea typeface="Meiryo UI" panose="020B0604030504040204" pitchFamily="50" charset="-128"/>
              </a:rPr>
              <a:t>スタッフの至らないとこもあると思いますので皆さんで協力し合いながら進められたらと思います。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せっかくの</a:t>
            </a:r>
            <a:r>
              <a:rPr kumimoji="1" lang="ja-JP" altLang="en-US" sz="2000" dirty="0">
                <a:highlight>
                  <a:srgbClr val="FFFF00"/>
                </a:highlight>
                <a:latin typeface="Meiryo UI" panose="020B0604030504040204" pitchFamily="50" charset="-128"/>
                <a:ea typeface="Meiryo UI" panose="020B0604030504040204" pitchFamily="50" charset="-128"/>
              </a:rPr>
              <a:t>出会い</a:t>
            </a:r>
            <a:r>
              <a:rPr kumimoji="1" lang="ja-JP" altLang="en-US" sz="2000" dirty="0">
                <a:latin typeface="Meiryo UI" panose="020B0604030504040204" pitchFamily="50" charset="-128"/>
                <a:ea typeface="Meiryo UI" panose="020B0604030504040204" pitchFamily="50" charset="-128"/>
              </a:rPr>
              <a:t>なので終わったら軽く親睦会をやりましょう。</a:t>
            </a:r>
            <a:endParaRPr kumimoji="1" lang="en-US" altLang="ja-JP" sz="2000" dirty="0">
              <a:latin typeface="Meiryo UI" panose="020B0604030504040204" pitchFamily="50" charset="-128"/>
              <a:ea typeface="Meiryo UI" panose="020B0604030504040204" pitchFamily="50" charset="-128"/>
            </a:endParaRPr>
          </a:p>
        </p:txBody>
      </p:sp>
      <p:pic>
        <p:nvPicPr>
          <p:cNvPr id="5" name="Picture 2" descr="Fintan">
            <a:extLst>
              <a:ext uri="{FF2B5EF4-FFF2-40B4-BE49-F238E27FC236}">
                <a16:creationId xmlns:a16="http://schemas.microsoft.com/office/drawing/2014/main" id="{14AD6C33-CF29-4DFC-B514-AC07D1721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263" y="3176718"/>
            <a:ext cx="3676650"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378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ユーザ情報のようにいろんなコンポから参照されるデータがある場合は？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プロパティを使うと渡していくのが大変です。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のコンテキストを使うと、プロパティを使わずにコンポ間でデータを共有できます。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ユーザーコンテクスト</a:t>
            </a:r>
          </a:p>
        </p:txBody>
      </p:sp>
      <p:sp>
        <p:nvSpPr>
          <p:cNvPr id="5" name="テキスト ボックス 4">
            <a:extLst>
              <a:ext uri="{FF2B5EF4-FFF2-40B4-BE49-F238E27FC236}">
                <a16:creationId xmlns:a16="http://schemas.microsoft.com/office/drawing/2014/main" id="{F2B9C3AB-5B66-427A-A775-6235896B3D6E}"/>
              </a:ext>
            </a:extLst>
          </p:cNvPr>
          <p:cNvSpPr txBox="1"/>
          <p:nvPr/>
        </p:nvSpPr>
        <p:spPr>
          <a:xfrm>
            <a:off x="1221360" y="269815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11" name="テキスト ボックス 10">
            <a:extLst>
              <a:ext uri="{FF2B5EF4-FFF2-40B4-BE49-F238E27FC236}">
                <a16:creationId xmlns:a16="http://schemas.microsoft.com/office/drawing/2014/main" id="{60ABBF9C-1B72-4AB8-9983-8CEEE6E51463}"/>
              </a:ext>
            </a:extLst>
          </p:cNvPr>
          <p:cNvSpPr txBox="1"/>
          <p:nvPr/>
        </p:nvSpPr>
        <p:spPr>
          <a:xfrm>
            <a:off x="2864143" y="235392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E275DA42-26A7-4006-9079-77A4368ABE92}"/>
              </a:ext>
            </a:extLst>
          </p:cNvPr>
          <p:cNvSpPr txBox="1"/>
          <p:nvPr/>
        </p:nvSpPr>
        <p:spPr>
          <a:xfrm>
            <a:off x="3575343" y="289359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FC08FC1C-2CFC-4613-9DAB-388C0DFFB945}"/>
              </a:ext>
            </a:extLst>
          </p:cNvPr>
          <p:cNvSpPr txBox="1"/>
          <p:nvPr/>
        </p:nvSpPr>
        <p:spPr>
          <a:xfrm>
            <a:off x="5784604" y="243920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7968C05-92EB-4226-8EE8-402015873CF1}"/>
              </a:ext>
            </a:extLst>
          </p:cNvPr>
          <p:cNvSpPr txBox="1"/>
          <p:nvPr/>
        </p:nvSpPr>
        <p:spPr>
          <a:xfrm>
            <a:off x="5784603" y="290646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F7002607-92A8-4D9F-BC27-6037952452BB}"/>
              </a:ext>
            </a:extLst>
          </p:cNvPr>
          <p:cNvSpPr txBox="1"/>
          <p:nvPr/>
        </p:nvSpPr>
        <p:spPr>
          <a:xfrm>
            <a:off x="5784603" y="337256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0F54B803-4021-48EC-AB74-B12DE000122E}"/>
              </a:ext>
            </a:extLst>
          </p:cNvPr>
          <p:cNvSpPr txBox="1"/>
          <p:nvPr/>
        </p:nvSpPr>
        <p:spPr>
          <a:xfrm>
            <a:off x="7732346" y="338606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3" name="矢印: 右 22">
            <a:extLst>
              <a:ext uri="{FF2B5EF4-FFF2-40B4-BE49-F238E27FC236}">
                <a16:creationId xmlns:a16="http://schemas.microsoft.com/office/drawing/2014/main" id="{87D9479B-5AD9-4E2C-BD87-337C0F740121}"/>
              </a:ext>
            </a:extLst>
          </p:cNvPr>
          <p:cNvSpPr/>
          <p:nvPr/>
        </p:nvSpPr>
        <p:spPr>
          <a:xfrm>
            <a:off x="2168128" y="268464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EAAE26F0-E351-4B91-AED4-67D62FCB256B}"/>
              </a:ext>
            </a:extLst>
          </p:cNvPr>
          <p:cNvSpPr/>
          <p:nvPr/>
        </p:nvSpPr>
        <p:spPr>
          <a:xfrm>
            <a:off x="5126858" y="286668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03D47F44-CAD2-40C2-B975-A0729FD6AA57}"/>
              </a:ext>
            </a:extLst>
          </p:cNvPr>
          <p:cNvSpPr/>
          <p:nvPr/>
        </p:nvSpPr>
        <p:spPr>
          <a:xfrm>
            <a:off x="7114521" y="335905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右 32">
            <a:extLst>
              <a:ext uri="{FF2B5EF4-FFF2-40B4-BE49-F238E27FC236}">
                <a16:creationId xmlns:a16="http://schemas.microsoft.com/office/drawing/2014/main" id="{36270BD1-01DC-473F-9BAB-255D9C51C0C6}"/>
              </a:ext>
            </a:extLst>
          </p:cNvPr>
          <p:cNvSpPr/>
          <p:nvPr/>
        </p:nvSpPr>
        <p:spPr>
          <a:xfrm rot="485701">
            <a:off x="1861537" y="3010489"/>
            <a:ext cx="1777825" cy="188158"/>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矢印: 右 34">
            <a:extLst>
              <a:ext uri="{FF2B5EF4-FFF2-40B4-BE49-F238E27FC236}">
                <a16:creationId xmlns:a16="http://schemas.microsoft.com/office/drawing/2014/main" id="{38BF9F2F-6EB3-40B0-B3AE-2C278981D3C2}"/>
              </a:ext>
            </a:extLst>
          </p:cNvPr>
          <p:cNvSpPr/>
          <p:nvPr/>
        </p:nvSpPr>
        <p:spPr>
          <a:xfrm rot="1597538">
            <a:off x="4776278" y="3333344"/>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矢印: 右 36">
            <a:extLst>
              <a:ext uri="{FF2B5EF4-FFF2-40B4-BE49-F238E27FC236}">
                <a16:creationId xmlns:a16="http://schemas.microsoft.com/office/drawing/2014/main" id="{96746754-1F93-48D4-B11E-7859D961287E}"/>
              </a:ext>
            </a:extLst>
          </p:cNvPr>
          <p:cNvSpPr/>
          <p:nvPr/>
        </p:nvSpPr>
        <p:spPr>
          <a:xfrm>
            <a:off x="6791226" y="3663902"/>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427643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ユーザーの認証に関する値を持つコンテクストを作成します。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「ユーザーコンテクストの作成」を見ながら作業します。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「ナビゲーションメニューの切替」</a:t>
            </a:r>
            <a:r>
              <a:rPr kumimoji="1" lang="ja-JP" altLang="en-US" sz="2000" dirty="0">
                <a:latin typeface="Meiryo UI" panose="020B0604030504040204" pitchFamily="50" charset="-128"/>
                <a:ea typeface="Meiryo UI" panose="020B0604030504040204" pitchFamily="50" charset="-128"/>
              </a:rPr>
              <a:t>まで一気にやりましょう。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コピペを活用しましょう。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皆さん、動いたら、</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全員でリーディング</a:t>
            </a:r>
            <a:r>
              <a:rPr kumimoji="1" lang="ja-JP" altLang="en-US" sz="2000" dirty="0">
                <a:latin typeface="Meiryo UI" panose="020B0604030504040204" pitchFamily="50" charset="-128"/>
                <a:ea typeface="Meiryo UI" panose="020B0604030504040204" pitchFamily="50" charset="-128"/>
              </a:rPr>
              <a:t>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ユーザーコンテクストの作成</a:t>
            </a:r>
          </a:p>
        </p:txBody>
      </p:sp>
      <p:pic>
        <p:nvPicPr>
          <p:cNvPr id="10" name="図 9">
            <a:extLst>
              <a:ext uri="{FF2B5EF4-FFF2-40B4-BE49-F238E27FC236}">
                <a16:creationId xmlns:a16="http://schemas.microsoft.com/office/drawing/2014/main" id="{6C309218-3FFD-4D54-B760-165C6DD40179}"/>
              </a:ext>
            </a:extLst>
          </p:cNvPr>
          <p:cNvPicPr>
            <a:picLocks noChangeAspect="1"/>
          </p:cNvPicPr>
          <p:nvPr/>
        </p:nvPicPr>
        <p:blipFill>
          <a:blip r:embed="rId3"/>
          <a:stretch>
            <a:fillRect/>
          </a:stretch>
        </p:blipFill>
        <p:spPr>
          <a:xfrm>
            <a:off x="5039832" y="3090467"/>
            <a:ext cx="6206214" cy="2125983"/>
          </a:xfrm>
          <a:prstGeom prst="rect">
            <a:avLst/>
          </a:prstGeom>
          <a:ln>
            <a:noFill/>
          </a:ln>
          <a:effectLst>
            <a:outerShdw blurRad="292100" dist="139700" dir="2700000" algn="tl" rotWithShape="0">
              <a:srgbClr val="333333">
                <a:alpha val="65000"/>
              </a:srgbClr>
            </a:outerShdw>
          </a:effectLst>
        </p:spPr>
      </p:pic>
      <p:sp>
        <p:nvSpPr>
          <p:cNvPr id="12" name="テキスト ボックス 11">
            <a:extLst>
              <a:ext uri="{FF2B5EF4-FFF2-40B4-BE49-F238E27FC236}">
                <a16:creationId xmlns:a16="http://schemas.microsoft.com/office/drawing/2014/main" id="{85296320-341A-4070-A0B7-8FBABF5A4F94}"/>
              </a:ext>
            </a:extLst>
          </p:cNvPr>
          <p:cNvSpPr txBox="1"/>
          <p:nvPr/>
        </p:nvSpPr>
        <p:spPr>
          <a:xfrm>
            <a:off x="5700973" y="5549457"/>
            <a:ext cx="4883932"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ログインはまだできないのでメニューからログアウトが消えます。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E1BB2FB5-FB00-4817-BC0F-8A427E2A3E6D}"/>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54371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ユーザーコンテクストの作成</a:t>
            </a:r>
          </a:p>
        </p:txBody>
      </p:sp>
      <p:grpSp>
        <p:nvGrpSpPr>
          <p:cNvPr id="8" name="グループ化 7">
            <a:extLst>
              <a:ext uri="{FF2B5EF4-FFF2-40B4-BE49-F238E27FC236}">
                <a16:creationId xmlns:a16="http://schemas.microsoft.com/office/drawing/2014/main" id="{CA563668-840B-4918-BC1C-F749F655346B}"/>
              </a:ext>
            </a:extLst>
          </p:cNvPr>
          <p:cNvGrpSpPr/>
          <p:nvPr/>
        </p:nvGrpSpPr>
        <p:grpSpPr>
          <a:xfrm>
            <a:off x="457198" y="1034818"/>
            <a:ext cx="3657828" cy="5489075"/>
            <a:chOff x="2304521" y="1471340"/>
            <a:chExt cx="3872995" cy="5811962"/>
          </a:xfrm>
        </p:grpSpPr>
        <p:pic>
          <p:nvPicPr>
            <p:cNvPr id="2" name="図 1">
              <a:extLst>
                <a:ext uri="{FF2B5EF4-FFF2-40B4-BE49-F238E27FC236}">
                  <a16:creationId xmlns:a16="http://schemas.microsoft.com/office/drawing/2014/main" id="{0FC3DB48-1525-49C5-B979-A8F8E272213E}"/>
                </a:ext>
              </a:extLst>
            </p:cNvPr>
            <p:cNvPicPr>
              <a:picLocks noChangeAspect="1"/>
            </p:cNvPicPr>
            <p:nvPr/>
          </p:nvPicPr>
          <p:blipFill>
            <a:blip r:embed="rId3"/>
            <a:stretch>
              <a:fillRect/>
            </a:stretch>
          </p:blipFill>
          <p:spPr>
            <a:xfrm>
              <a:off x="2304521" y="1471340"/>
              <a:ext cx="3872995" cy="1999750"/>
            </a:xfrm>
            <a:prstGeom prst="rect">
              <a:avLst/>
            </a:prstGeom>
          </p:spPr>
        </p:pic>
        <p:pic>
          <p:nvPicPr>
            <p:cNvPr id="7" name="図 6">
              <a:extLst>
                <a:ext uri="{FF2B5EF4-FFF2-40B4-BE49-F238E27FC236}">
                  <a16:creationId xmlns:a16="http://schemas.microsoft.com/office/drawing/2014/main" id="{78FCBAE2-AFCF-4FAF-8105-8988582A474E}"/>
                </a:ext>
              </a:extLst>
            </p:cNvPr>
            <p:cNvPicPr>
              <a:picLocks noChangeAspect="1"/>
            </p:cNvPicPr>
            <p:nvPr/>
          </p:nvPicPr>
          <p:blipFill rotWithShape="1">
            <a:blip r:embed="rId4"/>
            <a:srcRect r="10110"/>
            <a:stretch/>
          </p:blipFill>
          <p:spPr>
            <a:xfrm>
              <a:off x="2304521" y="3471090"/>
              <a:ext cx="3872995" cy="3812212"/>
            </a:xfrm>
            <a:prstGeom prst="rect">
              <a:avLst/>
            </a:prstGeom>
          </p:spPr>
        </p:pic>
      </p:grpSp>
      <p:pic>
        <p:nvPicPr>
          <p:cNvPr id="9" name="図 8">
            <a:extLst>
              <a:ext uri="{FF2B5EF4-FFF2-40B4-BE49-F238E27FC236}">
                <a16:creationId xmlns:a16="http://schemas.microsoft.com/office/drawing/2014/main" id="{EFE8B527-E461-4FB1-BD56-DA8B2AFD60AB}"/>
              </a:ext>
            </a:extLst>
          </p:cNvPr>
          <p:cNvPicPr>
            <a:picLocks noChangeAspect="1"/>
          </p:cNvPicPr>
          <p:nvPr/>
        </p:nvPicPr>
        <p:blipFill>
          <a:blip r:embed="rId5"/>
          <a:stretch>
            <a:fillRect/>
          </a:stretch>
        </p:blipFill>
        <p:spPr>
          <a:xfrm>
            <a:off x="4376891" y="1034818"/>
            <a:ext cx="3598083" cy="4249563"/>
          </a:xfrm>
          <a:prstGeom prst="rect">
            <a:avLst/>
          </a:prstGeom>
        </p:spPr>
      </p:pic>
      <p:pic>
        <p:nvPicPr>
          <p:cNvPr id="11" name="図 10">
            <a:extLst>
              <a:ext uri="{FF2B5EF4-FFF2-40B4-BE49-F238E27FC236}">
                <a16:creationId xmlns:a16="http://schemas.microsoft.com/office/drawing/2014/main" id="{FE8D2F58-55FC-4ABB-B096-3CC4BB060B48}"/>
              </a:ext>
            </a:extLst>
          </p:cNvPr>
          <p:cNvPicPr>
            <a:picLocks noChangeAspect="1"/>
          </p:cNvPicPr>
          <p:nvPr/>
        </p:nvPicPr>
        <p:blipFill>
          <a:blip r:embed="rId6"/>
          <a:stretch>
            <a:fillRect/>
          </a:stretch>
        </p:blipFill>
        <p:spPr>
          <a:xfrm>
            <a:off x="8236838" y="1034818"/>
            <a:ext cx="3748929" cy="4249562"/>
          </a:xfrm>
          <a:prstGeom prst="rect">
            <a:avLst/>
          </a:prstGeom>
        </p:spPr>
      </p:pic>
    </p:spTree>
    <p:extLst>
      <p:ext uri="{BB962C8B-B14F-4D97-AF65-F5344CB8AC3E}">
        <p14:creationId xmlns:p14="http://schemas.microsoft.com/office/powerpoint/2010/main" val="3831469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サインアップからログアウトまで一気にできるようにします。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リファレンス実装から流用する部分は下記から取得してください。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en-US" altLang="ja-JP" sz="2000" dirty="0" err="1">
                <a:highlight>
                  <a:srgbClr val="FFFF00"/>
                </a:highlight>
                <a:latin typeface="Meiryo UI" panose="020B0604030504040204" pitchFamily="50" charset="-128"/>
                <a:ea typeface="Meiryo UI" panose="020B0604030504040204" pitchFamily="50" charset="-128"/>
              </a:rPr>
              <a:t>useValidation</a:t>
            </a:r>
            <a:r>
              <a:rPr kumimoji="1" lang="ja-JP" altLang="en-US" sz="2000" dirty="0">
                <a:highlight>
                  <a:srgbClr val="FFFF00"/>
                </a:highlight>
                <a:latin typeface="Meiryo UI" panose="020B0604030504040204" pitchFamily="50" charset="-128"/>
                <a:ea typeface="Meiryo UI" panose="020B0604030504040204" pitchFamily="50" charset="-128"/>
              </a:rPr>
              <a:t>フック</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コピペを活用しましょう。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これで作業は最後ですので、</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時間の許す限り実装や質問してください。</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サインアップ～ログアウト</a:t>
            </a:r>
          </a:p>
        </p:txBody>
      </p:sp>
      <p:pic>
        <p:nvPicPr>
          <p:cNvPr id="4" name="図 3">
            <a:extLst>
              <a:ext uri="{FF2B5EF4-FFF2-40B4-BE49-F238E27FC236}">
                <a16:creationId xmlns:a16="http://schemas.microsoft.com/office/drawing/2014/main" id="{A0A1CAD4-A6B8-4E75-A573-674EFAABA3BC}"/>
              </a:ext>
            </a:extLst>
          </p:cNvPr>
          <p:cNvPicPr>
            <a:picLocks noChangeAspect="1"/>
          </p:cNvPicPr>
          <p:nvPr/>
        </p:nvPicPr>
        <p:blipFill>
          <a:blip r:embed="rId3"/>
          <a:stretch>
            <a:fillRect/>
          </a:stretch>
        </p:blipFill>
        <p:spPr>
          <a:xfrm>
            <a:off x="5766679" y="3888426"/>
            <a:ext cx="5837186" cy="20246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9188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クロージング</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93417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の作り方を体験いただけましたでしょうか？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冒頭で話した通り、</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月末に</a:t>
            </a:r>
            <a:r>
              <a:rPr kumimoji="1" lang="en-US" altLang="ja-JP" sz="2000" dirty="0">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でハンズオン資料を公開予定です。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公開後はどなたでもご使用いただけます。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同僚や友人に紹介いただいたり、社内勉強会でご活用ください。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https://fintan.jp/</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ハンズオンはいかがでしたでしょうか？</a:t>
            </a: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816" y="4320732"/>
            <a:ext cx="3676650"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418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次回は</a:t>
            </a: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月に</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のバックエンドとなる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の作り方を学ぶハンズオンを開催予定です。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ぜひご参加ください。</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TypeScript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Nablarch</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Docker</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SPA</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API</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2990599" y="318330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918365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テクノロジー＆イノベーション本部（</a:t>
            </a:r>
            <a:r>
              <a:rPr kumimoji="1" lang="en-US" altLang="ja-JP" sz="2000" dirty="0">
                <a:latin typeface="Meiryo UI" panose="020B0604030504040204" pitchFamily="50" charset="-128"/>
                <a:ea typeface="Meiryo UI" panose="020B0604030504040204" pitchFamily="50" charset="-128"/>
              </a:rPr>
              <a:t>T&amp;I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地方で働きたいエンジニア</a:t>
            </a:r>
            <a:r>
              <a:rPr kumimoji="1" lang="ja-JP" altLang="en-US" sz="2000" dirty="0">
                <a:latin typeface="Meiryo UI" panose="020B0604030504040204" pitchFamily="50" charset="-128"/>
                <a:ea typeface="Meiryo UI" panose="020B0604030504040204" pitchFamily="50" charset="-128"/>
              </a:rPr>
              <a:t>を募集してます！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地方（会津若松）でフレームワークやツール等の技術開発を行うエンジニア</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https://hrmos.co/pages/tissaiyo/jobs/20100400011</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少しでも興味があれば、まずはお話ししましょう。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0498" y="1025107"/>
            <a:ext cx="4906736" cy="4906736"/>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616000" y="3132536"/>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853950" y="2193757"/>
            <a:ext cx="1138274"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会津若松（</a:t>
            </a:r>
            <a:r>
              <a:rPr kumimoji="1" lang="en-US" altLang="ja-JP" sz="2000" dirty="0" err="1">
                <a:latin typeface="Meiryo UI" panose="020B0604030504040204" pitchFamily="50" charset="-128"/>
                <a:ea typeface="Meiryo UI" panose="020B0604030504040204" pitchFamily="50" charset="-128"/>
              </a:rPr>
              <a:t>AiCT</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10095090" y="5167418"/>
            <a:ext cx="1138274"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東京</a:t>
            </a:r>
            <a:endParaRPr kumimoji="1" lang="en-US" altLang="ja-JP" sz="2000"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10012450" y="4532812"/>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956816" y="5409549"/>
            <a:ext cx="1138274"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大阪</a:t>
            </a:r>
            <a:endParaRPr kumimoji="1" lang="en-US" altLang="ja-JP" sz="2000"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5470517">
            <a:off x="8883769" y="4820221"/>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612922" y="6079063"/>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Tree>
    <p:extLst>
      <p:ext uri="{BB962C8B-B14F-4D97-AF65-F5344CB8AC3E}">
        <p14:creationId xmlns:p14="http://schemas.microsoft.com/office/powerpoint/2010/main" val="15858527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993350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dirty="0">
                <a:solidFill>
                  <a:srgbClr val="FF0066"/>
                </a:solidFill>
                <a:latin typeface="Meiryo UI" panose="020B0604030504040204" pitchFamily="50" charset="-128"/>
                <a:ea typeface="Meiryo UI" panose="020B0604030504040204" pitchFamily="50" charset="-128"/>
              </a:rPr>
              <a:t>Thank you</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4814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React</a:t>
            </a:r>
            <a:r>
              <a:rPr lang="ja-JP" altLang="en-US" sz="4400" b="1" dirty="0">
                <a:solidFill>
                  <a:schemeClr val="bg1"/>
                </a:solidFill>
                <a:latin typeface="Meiryo UI" panose="020B0604030504040204" pitchFamily="50" charset="-128"/>
                <a:ea typeface="Meiryo UI" panose="020B0604030504040204" pitchFamily="50" charset="-128"/>
              </a:rPr>
              <a:t>を使った</a:t>
            </a: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の作り方を学ぶハンズオン</a:t>
            </a:r>
          </a:p>
        </p:txBody>
      </p:sp>
    </p:spTree>
    <p:extLst>
      <p:ext uri="{BB962C8B-B14F-4D97-AF65-F5344CB8AC3E}">
        <p14:creationId xmlns:p14="http://schemas.microsoft.com/office/powerpoint/2010/main" val="2968228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1504719" y="4385125"/>
            <a:ext cx="9182561" cy="1030347"/>
          </a:xfrm>
          <a:prstGeom prst="rect">
            <a:avLst/>
          </a:prstGeom>
          <a:noFill/>
        </p:spPr>
        <p:txBody>
          <a:bodyPr wrap="square" rtlCol="0">
            <a:spAutoFit/>
          </a:bodyPr>
          <a:lstStyle/>
          <a:p>
            <a:pPr>
              <a:lnSpc>
                <a:spcPts val="2400"/>
              </a:lnSpc>
            </a:pPr>
            <a:r>
              <a:rPr kumimoji="1" lang="en-US" altLang="ja-JP" sz="3600" dirty="0">
                <a:latin typeface="Meiryo UI" panose="020B0604030504040204" pitchFamily="50" charset="-128"/>
                <a:ea typeface="Meiryo UI" panose="020B0604030504040204" pitchFamily="50" charset="-128"/>
              </a:rPr>
              <a:t>React</a:t>
            </a:r>
          </a:p>
          <a:p>
            <a:pPr>
              <a:lnSpc>
                <a:spcPts val="2400"/>
              </a:lnSpc>
            </a:pPr>
            <a:r>
              <a:rPr kumimoji="1" lang="ja-JP" altLang="en-US" sz="3600" dirty="0">
                <a:latin typeface="Meiryo UI" panose="020B0604030504040204" pitchFamily="50" charset="-128"/>
                <a:ea typeface="Meiryo UI" panose="020B0604030504040204" pitchFamily="50" charset="-128"/>
              </a:rPr>
              <a:t>　　　　　　　　　＜　　</a:t>
            </a:r>
            <a:r>
              <a:rPr kumimoji="1" lang="en-US" altLang="ja-JP" sz="3600" dirty="0">
                <a:highlight>
                  <a:srgbClr val="FFFF00"/>
                </a:highlight>
                <a:latin typeface="Meiryo UI" panose="020B0604030504040204" pitchFamily="50" charset="-128"/>
                <a:ea typeface="Meiryo UI" panose="020B0604030504040204" pitchFamily="50" charset="-128"/>
              </a:rPr>
              <a:t>SPA</a:t>
            </a:r>
            <a:r>
              <a:rPr kumimoji="1" lang="ja-JP" altLang="en-US" sz="3600" dirty="0">
                <a:highlight>
                  <a:srgbClr val="FFFF00"/>
                </a:highlight>
                <a:latin typeface="Meiryo UI" panose="020B0604030504040204" pitchFamily="50" charset="-128"/>
                <a:ea typeface="Meiryo UI" panose="020B0604030504040204" pitchFamily="50" charset="-128"/>
              </a:rPr>
              <a:t>の作り方　　⇒</a:t>
            </a:r>
            <a:r>
              <a:rPr kumimoji="1" lang="en-US" altLang="ja-JP" sz="3600" dirty="0">
                <a:highlight>
                  <a:srgbClr val="FFFF00"/>
                </a:highlight>
                <a:latin typeface="Meiryo UI" panose="020B0604030504040204" pitchFamily="50" charset="-128"/>
                <a:ea typeface="Meiryo UI" panose="020B0604030504040204" pitchFamily="50" charset="-128"/>
              </a:rPr>
              <a:t>	</a:t>
            </a:r>
            <a:r>
              <a:rPr kumimoji="1" lang="ja-JP" altLang="en-US" sz="3600" dirty="0">
                <a:highlight>
                  <a:srgbClr val="FFFF00"/>
                </a:highlight>
                <a:latin typeface="Meiryo UI" panose="020B0604030504040204" pitchFamily="50" charset="-128"/>
                <a:ea typeface="Meiryo UI" panose="020B0604030504040204" pitchFamily="50" charset="-128"/>
              </a:rPr>
              <a:t>　体験</a:t>
            </a:r>
            <a:endParaRPr kumimoji="1" lang="en-US" altLang="ja-JP" sz="36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dirty="0">
                <a:latin typeface="Meiryo UI" panose="020B0604030504040204" pitchFamily="50" charset="-128"/>
                <a:ea typeface="Meiryo UI" panose="020B0604030504040204" pitchFamily="50" charset="-128"/>
              </a:rPr>
              <a:t>TypeScript</a:t>
            </a: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の作り方を体験する</a:t>
            </a:r>
            <a:r>
              <a:rPr kumimoji="1" lang="ja-JP" altLang="en-US" sz="2000" dirty="0">
                <a:latin typeface="Meiryo UI" panose="020B0604030504040204" pitchFamily="50" charset="-128"/>
                <a:ea typeface="Meiryo UI" panose="020B0604030504040204" pitchFamily="50" charset="-128"/>
              </a:rPr>
              <a:t>がゴールです。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や</a:t>
            </a:r>
            <a:r>
              <a:rPr kumimoji="1" lang="en-US" altLang="ja-JP" sz="2000" dirty="0">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の仕様や使い方は細かく説明しないです。（質問はしても大丈夫です！）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の開発に必要となる技術要素をできるだけ多く体験できるように構成しています。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皆さんが作業しただけにならず、皆さんに</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を持ち帰ってもらえるように頑張ります！</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23742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説明→演習→説明→演習・・・といったかたちで</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by</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latin typeface="Meiryo UI" panose="020B0604030504040204" pitchFamily="50" charset="-128"/>
                <a:ea typeface="Meiryo UI" panose="020B0604030504040204" pitchFamily="50" charset="-128"/>
              </a:rPr>
              <a:t>で進行します。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質問は随時受け付けます。</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で挙手などリアクションしてください。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休憩は適宜とってください。休憩時間は設けてないです。</a:t>
            </a:r>
          </a:p>
        </p:txBody>
      </p:sp>
    </p:spTree>
    <p:extLst>
      <p:ext uri="{BB962C8B-B14F-4D97-AF65-F5344CB8AC3E}">
        <p14:creationId xmlns:p14="http://schemas.microsoft.com/office/powerpoint/2010/main" val="2960784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ハンズオンのスケジュール（全体</a:t>
            </a:r>
            <a:r>
              <a:rPr kumimoji="1" lang="en-US" altLang="ja-JP" sz="2800" b="1" dirty="0">
                <a:latin typeface="Meiryo UI" panose="020B0604030504040204" pitchFamily="50" charset="-128"/>
                <a:ea typeface="Meiryo UI" panose="020B0604030504040204" pitchFamily="50" charset="-128"/>
              </a:rPr>
              <a:t>180</a:t>
            </a:r>
            <a:r>
              <a:rPr kumimoji="1" lang="ja-JP" altLang="en-US" sz="2800" b="1" dirty="0">
                <a:latin typeface="Meiryo UI" panose="020B0604030504040204" pitchFamily="50" charset="-128"/>
                <a:ea typeface="Meiryo UI" panose="020B0604030504040204" pitchFamily="50" charset="-128"/>
              </a:rPr>
              <a:t>分）</a:t>
            </a:r>
            <a:endParaRPr kumimoji="1" lang="en-US" altLang="ja-JP"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4326267" y="3429000"/>
            <a:ext cx="3663123" cy="1631216"/>
          </a:xfrm>
          <a:prstGeom prst="rect">
            <a:avLst/>
          </a:prstGeom>
          <a:noFill/>
        </p:spPr>
        <p:txBody>
          <a:bodyPr wrap="square" rtlCol="0">
            <a:spAutoFit/>
          </a:bodyPr>
          <a:lstStyle/>
          <a:p>
            <a:pP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管理の開発（</a:t>
            </a:r>
            <a:r>
              <a:rPr kumimoji="1" lang="en-US" altLang="ja-JP" sz="2000" dirty="0">
                <a:highlight>
                  <a:srgbClr val="FFFF00"/>
                </a:highlight>
                <a:latin typeface="Meiryo UI" panose="020B0604030504040204" pitchFamily="50" charset="-128"/>
                <a:ea typeface="Meiryo UI" panose="020B0604030504040204" pitchFamily="50" charset="-128"/>
              </a:rPr>
              <a:t>90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コンポーネントの分割</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30m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の一覧表示</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30m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a:t>
            </a:r>
            <a:endParaRPr kumimoji="1" lang="en-US" altLang="ja-JP" sz="2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457198" y="3429000"/>
            <a:ext cx="3663123" cy="163121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開発準備（</a:t>
            </a:r>
            <a:r>
              <a:rPr kumimoji="1" lang="en-US" altLang="ja-JP" sz="2000" dirty="0">
                <a:highlight>
                  <a:srgbClr val="FFFF00"/>
                </a:highlight>
                <a:latin typeface="Meiryo UI" panose="020B0604030504040204" pitchFamily="50" charset="-128"/>
                <a:ea typeface="Meiryo UI" panose="020B0604030504040204" pitchFamily="50" charset="-128"/>
              </a:rPr>
              <a:t>20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プロジェクトの作成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クライアントコードの生成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モックサーバーの起動</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クライアントの作成</a:t>
            </a:r>
            <a:endParaRPr kumimoji="1" lang="en-US" altLang="ja-JP" sz="20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AA79EAD8-B425-48FA-8896-EAA40BB2FA30}"/>
              </a:ext>
            </a:extLst>
          </p:cNvPr>
          <p:cNvSpPr txBox="1"/>
          <p:nvPr/>
        </p:nvSpPr>
        <p:spPr>
          <a:xfrm>
            <a:off x="8195337" y="3429000"/>
            <a:ext cx="3663123" cy="1938992"/>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ユーザ認証の開発（</a:t>
            </a:r>
            <a:r>
              <a:rPr kumimoji="1" lang="en-US" altLang="ja-JP" sz="2000" dirty="0">
                <a:highlight>
                  <a:srgbClr val="FFFF00"/>
                </a:highlight>
                <a:latin typeface="Meiryo UI" panose="020B0604030504040204" pitchFamily="50" charset="-128"/>
                <a:ea typeface="Meiryo UI" panose="020B0604030504040204" pitchFamily="50" charset="-128"/>
              </a:rPr>
              <a:t>45</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10m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ルーティングの設定</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ユーザーコンテクストの作成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サインアップ～ログアウト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　　　　（できるとこまで）</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457200" y="1602556"/>
            <a:ext cx="3663123" cy="1323439"/>
          </a:xfrm>
          <a:prstGeom prst="rect">
            <a:avLst/>
          </a:prstGeom>
          <a:noFill/>
        </p:spPr>
        <p:txBody>
          <a:bodyPr wrap="square" rtlCol="0">
            <a:spAutoFit/>
          </a:bodyPr>
          <a:lstStyle/>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オープニング</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ハンズオンの題材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ハンズオン資料の準備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195337" y="5731049"/>
            <a:ext cx="3663123" cy="400110"/>
          </a:xfrm>
          <a:prstGeom prst="rect">
            <a:avLst/>
          </a:prstGeom>
          <a:noFill/>
        </p:spPr>
        <p:txBody>
          <a:bodyPr wrap="square" rtlCol="0">
            <a:spAutoFit/>
          </a:bodyPr>
          <a:lstStyle/>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クロージング</a:t>
            </a:r>
            <a:endParaRPr kumimoji="1" lang="en-US" altLang="ja-JP" sz="2000" dirty="0">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2130671" y="304863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CDF59D9F-6942-483A-AE86-BDF85D6CEED9}"/>
              </a:ext>
            </a:extLst>
          </p:cNvPr>
          <p:cNvSpPr/>
          <p:nvPr/>
        </p:nvSpPr>
        <p:spPr>
          <a:xfrm>
            <a:off x="3907118" y="411574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ABADA7D-3165-4E1B-9C4E-EE9D429A519B}"/>
              </a:ext>
            </a:extLst>
          </p:cNvPr>
          <p:cNvSpPr/>
          <p:nvPr/>
        </p:nvSpPr>
        <p:spPr>
          <a:xfrm>
            <a:off x="7673215" y="4115745"/>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右 17">
            <a:extLst>
              <a:ext uri="{FF2B5EF4-FFF2-40B4-BE49-F238E27FC236}">
                <a16:creationId xmlns:a16="http://schemas.microsoft.com/office/drawing/2014/main" id="{367230DB-2826-4455-8BCB-6D6449BAC975}"/>
              </a:ext>
            </a:extLst>
          </p:cNvPr>
          <p:cNvSpPr/>
          <p:nvPr/>
        </p:nvSpPr>
        <p:spPr>
          <a:xfrm rot="5400000">
            <a:off x="9868810" y="5420659"/>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89125345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3007</Words>
  <Application>Microsoft Office PowerPoint</Application>
  <PresentationFormat>ワイド画面</PresentationFormat>
  <Paragraphs>561</Paragraphs>
  <Slides>59</Slides>
  <Notes>42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59</vt:i4>
      </vt:variant>
    </vt:vector>
  </HeadingPairs>
  <TitlesOfParts>
    <vt:vector size="65" baseType="lpstr">
      <vt:lpstr>Meiryo UI</vt:lpstr>
      <vt:lpstr>游ゴシック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伊藤　清人</dc:creator>
  <cp:lastModifiedBy>Kiyohito Itoh</cp:lastModifiedBy>
  <cp:revision>581</cp:revision>
  <cp:lastPrinted>2020-09-13T05:23:33Z</cp:lastPrinted>
  <dcterms:created xsi:type="dcterms:W3CDTF">2020-07-21T07:01:02Z</dcterms:created>
  <dcterms:modified xsi:type="dcterms:W3CDTF">2020-09-13T06:56:16Z</dcterms:modified>
</cp:coreProperties>
</file>